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autoCompressPictures="0">
  <p:sldMasterIdLst>
    <p:sldMasterId id="2147483655" r:id="rId1"/>
  </p:sldMasterIdLst>
  <p:notesMasterIdLst>
    <p:notesMasterId r:id="rId40"/>
  </p:notesMasterIdLst>
  <p:sldIdLst>
    <p:sldId id="377" r:id="rId2"/>
    <p:sldId id="378" r:id="rId3"/>
    <p:sldId id="393" r:id="rId4"/>
    <p:sldId id="257" r:id="rId5"/>
    <p:sldId id="258" r:id="rId6"/>
    <p:sldId id="259" r:id="rId7"/>
    <p:sldId id="260" r:id="rId8"/>
    <p:sldId id="261" r:id="rId9"/>
    <p:sldId id="394"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56" r:id="rId23"/>
    <p:sldId id="387" r:id="rId24"/>
    <p:sldId id="390" r:id="rId25"/>
    <p:sldId id="388" r:id="rId26"/>
    <p:sldId id="389" r:id="rId27"/>
    <p:sldId id="391" r:id="rId28"/>
    <p:sldId id="392" r:id="rId29"/>
    <p:sldId id="285" r:id="rId30"/>
    <p:sldId id="286" r:id="rId31"/>
    <p:sldId id="287" r:id="rId32"/>
    <p:sldId id="288" r:id="rId33"/>
    <p:sldId id="289" r:id="rId34"/>
    <p:sldId id="395" r:id="rId35"/>
    <p:sldId id="291" r:id="rId36"/>
    <p:sldId id="396" r:id="rId37"/>
    <p:sldId id="293" r:id="rId38"/>
    <p:sldId id="294" r:id="rId39"/>
  </p:sldIdLst>
  <p:sldSz cx="9144000" cy="6858000" type="screen4x3"/>
  <p:notesSz cx="6858000" cy="9144000"/>
  <p:embeddedFontLst>
    <p:embeddedFont>
      <p:font typeface="Calibri" panose="020F0502020204030204" pitchFamily="34" charset="0"/>
      <p:regular r:id="rId41"/>
      <p:bold r:id="rId42"/>
      <p:italic r:id="rId43"/>
      <p:boldItalic r:id="rId44"/>
    </p:embeddedFont>
    <p:embeddedFont>
      <p:font typeface="Minion Pro" panose="02040503050306020203" charset="0"/>
      <p:regular r:id="rId45"/>
      <p:bold r:id="rId46"/>
      <p:italic r:id="rId47"/>
      <p:boldItalic r:id="rId48"/>
    </p:embeddedFont>
    <p:embeddedFont>
      <p:font typeface="Myriad Pro" panose="020B0503030403020204" charset="0"/>
      <p:regular r:id="rId49"/>
      <p:bold r:id="rId50"/>
      <p:italic r:id="rId51"/>
      <p:boldItalic r:id="rId5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E9A3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EBC85D-70F0-4D6F-B2C6-050EFF3F7678}" v="2" dt="2021-01-14T18:24:25.5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07"/>
  </p:normalViewPr>
  <p:slideViewPr>
    <p:cSldViewPr snapToGrid="0" snapToObjects="1">
      <p:cViewPr varScale="1">
        <p:scale>
          <a:sx n="38" d="100"/>
          <a:sy n="38" d="100"/>
        </p:scale>
        <p:origin x="1848" y="4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C9C0E1-F2B0-4555-A347-7C477EB53E39}" type="datetimeFigureOut">
              <a:rPr lang="en-US" smtClean="0"/>
              <a:t>1/15/2021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79EB54-E23C-440D-BF55-EC2871D6F79F}" type="slidenum">
              <a:rPr lang="en-US" smtClean="0"/>
              <a:t>‹#›</a:t>
            </a:fld>
            <a:endParaRPr lang="en-US"/>
          </a:p>
        </p:txBody>
      </p:sp>
    </p:spTree>
    <p:extLst>
      <p:ext uri="{BB962C8B-B14F-4D97-AF65-F5344CB8AC3E}">
        <p14:creationId xmlns:p14="http://schemas.microsoft.com/office/powerpoint/2010/main" val="3111688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 handout in chat: https://docs.google.com/document/d/1DCobz4aUtHTJPjq9IhGgRIkvoVs2BGcdihic37qsSE4/edit?usp=sharing</a:t>
            </a:r>
          </a:p>
        </p:txBody>
      </p:sp>
      <p:sp>
        <p:nvSpPr>
          <p:cNvPr id="4" name="Slide Number Placeholder 3"/>
          <p:cNvSpPr>
            <a:spLocks noGrp="1"/>
          </p:cNvSpPr>
          <p:nvPr>
            <p:ph type="sldNum" sz="quarter" idx="5"/>
          </p:nvPr>
        </p:nvSpPr>
        <p:spPr/>
        <p:txBody>
          <a:bodyPr/>
          <a:lstStyle/>
          <a:p>
            <a:fld id="{D9B27A0B-1E34-4E85-BE72-7BF845ABFD9C}" type="slidenum">
              <a:rPr lang="en-US" smtClean="0"/>
              <a:t>22</a:t>
            </a:fld>
            <a:endParaRPr lang="en-US"/>
          </a:p>
        </p:txBody>
      </p:sp>
    </p:spTree>
    <p:extLst>
      <p:ext uri="{BB962C8B-B14F-4D97-AF65-F5344CB8AC3E}">
        <p14:creationId xmlns:p14="http://schemas.microsoft.com/office/powerpoint/2010/main" val="3495812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79EB54-E23C-440D-BF55-EC2871D6F79F}" type="slidenum">
              <a:rPr lang="en-US" smtClean="0"/>
              <a:t>23</a:t>
            </a:fld>
            <a:endParaRPr lang="en-US"/>
          </a:p>
        </p:txBody>
      </p:sp>
    </p:spTree>
    <p:extLst>
      <p:ext uri="{BB962C8B-B14F-4D97-AF65-F5344CB8AC3E}">
        <p14:creationId xmlns:p14="http://schemas.microsoft.com/office/powerpoint/2010/main" val="874198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355"/>
              </a:spcBef>
              <a:spcAft>
                <a:spcPts val="0"/>
              </a:spcAft>
            </a:pPr>
            <a:r>
              <a:rPr lang="en-US" sz="1800" b="1" u="heavy" dirty="0">
                <a:effectLst/>
                <a:uFill>
                  <a:solidFill>
                    <a:srgbClr val="000000"/>
                  </a:solidFill>
                </a:uFill>
                <a:latin typeface="Times New Roman" panose="02020603050405020304" pitchFamily="18" charset="0"/>
                <a:ea typeface="Trebuchet MS" panose="020B0603020202020204" pitchFamily="34" charset="0"/>
              </a:rPr>
              <a:t>Respect for Diversity and Importance of Inclusion (from Mary Byrn):</a:t>
            </a:r>
            <a:endParaRPr lang="en-US" sz="1800" dirty="0">
              <a:effectLst/>
              <a:latin typeface="Times New Roman" panose="02020603050405020304" pitchFamily="18" charset="0"/>
              <a:ea typeface="Times New Roman" panose="02020603050405020304" pitchFamily="18" charset="0"/>
            </a:endParaRPr>
          </a:p>
          <a:p>
            <a:pPr marL="0" marR="0">
              <a:spcBef>
                <a:spcPts val="355"/>
              </a:spcBef>
              <a:spcAft>
                <a:spcPts val="0"/>
              </a:spcAft>
            </a:pPr>
            <a:r>
              <a:rPr lang="en-US" sz="1800" dirty="0">
                <a:effectLst/>
                <a:latin typeface="Times New Roman" panose="02020603050405020304" pitchFamily="18" charset="0"/>
                <a:ea typeface="Trebuchet MS" panose="020B0603020202020204" pitchFamily="34" charset="0"/>
              </a:rPr>
              <a:t>Your experience in this class is very important to me.  It is my intent and goal that this learning environment be one where all students and faculty are respected.  I hope to present all class materials and activities in a way that is respectful of diversity: gender, sexuality, disability, age, socioeconomic status, ethnicity, race, religion, culture, and others.  Students experiences and perspectives are valued.  I encourage all students to share experiences and perspectives so we all may learn from each other.   I support and intend to create an environment where diverse perspectives are respected and viewed as a strength in the materials learned and discussed in this course.  If there are any aspects of this course that result in a barrier to your inclusion or ability to meet course outcomes, please notify me as soon as possible.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E79EB54-E23C-440D-BF55-EC2871D6F79F}" type="slidenum">
              <a:rPr lang="en-US" smtClean="0"/>
              <a:t>27</a:t>
            </a:fld>
            <a:endParaRPr lang="en-US"/>
          </a:p>
        </p:txBody>
      </p:sp>
    </p:spTree>
    <p:extLst>
      <p:ext uri="{BB962C8B-B14F-4D97-AF65-F5344CB8AC3E}">
        <p14:creationId xmlns:p14="http://schemas.microsoft.com/office/powerpoint/2010/main" val="732332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9FD7654-6907-49BE-9DA0-778DDF5CB410}" type="datetimeFigureOut">
              <a:rPr lang="en-US" smtClean="0">
                <a:solidFill>
                  <a:prstClr val="black">
                    <a:tint val="75000"/>
                  </a:prstClr>
                </a:solidFill>
              </a:rPr>
              <a:pPr/>
              <a:t>1/15/2021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0A116B-0ECB-4CAC-9B46-BFF0B33249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9554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FD7654-6907-49BE-9DA0-778DDF5CB410}" type="datetimeFigureOut">
              <a:rPr lang="en-US" smtClean="0">
                <a:solidFill>
                  <a:prstClr val="black">
                    <a:tint val="75000"/>
                  </a:prstClr>
                </a:solidFill>
              </a:rPr>
              <a:pPr/>
              <a:t>1/15/2021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0A116B-0ECB-4CAC-9B46-BFF0B33249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0495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FD7654-6907-49BE-9DA0-778DDF5CB410}" type="datetimeFigureOut">
              <a:rPr lang="en-US" smtClean="0">
                <a:solidFill>
                  <a:prstClr val="black">
                    <a:tint val="75000"/>
                  </a:prstClr>
                </a:solidFill>
              </a:rPr>
              <a:pPr/>
              <a:t>1/15/2021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0A116B-0ECB-4CAC-9B46-BFF0B33249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6577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verview">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10845" y="2912970"/>
            <a:ext cx="7972380" cy="3213193"/>
          </a:xfrm>
        </p:spPr>
        <p:txBody>
          <a:bodyPr/>
          <a:lstStyle>
            <a:lvl1pPr marL="457200" marR="0" indent="-457200" algn="l" defTabSz="457200" rtl="0" eaLnBrk="1" fontAlgn="auto" latinLnBrk="0" hangingPunct="1">
              <a:lnSpc>
                <a:spcPct val="100000"/>
              </a:lnSpc>
              <a:spcBef>
                <a:spcPct val="20000"/>
              </a:spcBef>
              <a:spcAft>
                <a:spcPts val="0"/>
              </a:spcAft>
              <a:buClrTx/>
              <a:buSzTx/>
              <a:buFont typeface="Arial"/>
              <a:buChar char="•"/>
              <a:tabLst/>
              <a:defRPr sz="3200">
                <a:latin typeface="Myriad Pro" pitchFamily="34" charset="0"/>
                <a:cs typeface="Myriad Pro" pitchFamily="34" charset="0"/>
              </a:defRPr>
            </a:lvl1pPr>
          </a:lstStyle>
          <a:p>
            <a:pPr eaLnBrk="1" hangingPunct="1"/>
            <a:r>
              <a:rPr lang="en-US" sz="3000" dirty="0">
                <a:cs typeface="Arial" charset="0"/>
              </a:rPr>
              <a:t>Chapter or point No. 1</a:t>
            </a:r>
          </a:p>
          <a:p>
            <a:pPr eaLnBrk="1" hangingPunct="1"/>
            <a:r>
              <a:rPr lang="en-US" sz="3000" dirty="0">
                <a:cs typeface="Arial" charset="0"/>
              </a:rPr>
              <a:t>Chapter or point No. 2</a:t>
            </a:r>
          </a:p>
          <a:p>
            <a:pPr eaLnBrk="1" hangingPunct="1"/>
            <a:r>
              <a:rPr lang="en-US" sz="3000" dirty="0">
                <a:cs typeface="Arial" charset="0"/>
              </a:rPr>
              <a:t>Chapter or point No. 3</a:t>
            </a:r>
          </a:p>
        </p:txBody>
      </p:sp>
      <p:pic>
        <p:nvPicPr>
          <p:cNvPr id="7" name="Picture 6" descr="bgrdTo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86512"/>
          </a:xfrm>
          <a:prstGeom prst="rect">
            <a:avLst/>
          </a:prstGeom>
        </p:spPr>
      </p:pic>
      <p:sp>
        <p:nvSpPr>
          <p:cNvPr id="9" name="Title 1"/>
          <p:cNvSpPr>
            <a:spLocks noGrp="1"/>
          </p:cNvSpPr>
          <p:nvPr>
            <p:ph type="title" hasCustomPrompt="1"/>
          </p:nvPr>
        </p:nvSpPr>
        <p:spPr>
          <a:xfrm>
            <a:off x="610846" y="1769970"/>
            <a:ext cx="7972378" cy="1143000"/>
          </a:xfrm>
        </p:spPr>
        <p:txBody>
          <a:bodyPr>
            <a:normAutofit/>
          </a:bodyPr>
          <a:lstStyle>
            <a:lvl1pPr algn="l">
              <a:defRPr sz="3600" b="1" cap="all">
                <a:solidFill>
                  <a:srgbClr val="800000"/>
                </a:solidFill>
                <a:latin typeface="Myriad Pro" pitchFamily="34" charset="0"/>
                <a:cs typeface="Myriad Pro" pitchFamily="34" charset="0"/>
              </a:defRPr>
            </a:lvl1pPr>
          </a:lstStyle>
          <a:p>
            <a:r>
              <a:rPr lang="en-US" dirty="0"/>
              <a:t>Overview/summary</a:t>
            </a:r>
          </a:p>
        </p:txBody>
      </p:sp>
      <p:sp>
        <p:nvSpPr>
          <p:cNvPr id="6" name="Text Placeholder 21"/>
          <p:cNvSpPr>
            <a:spLocks noGrp="1"/>
          </p:cNvSpPr>
          <p:nvPr>
            <p:ph type="body" sz="quarter" idx="13" hasCustomPrompt="1"/>
          </p:nvPr>
        </p:nvSpPr>
        <p:spPr>
          <a:xfrm>
            <a:off x="533400" y="6411503"/>
            <a:ext cx="3932237" cy="266700"/>
          </a:xfrm>
        </p:spPr>
        <p:txBody>
          <a:bodyPr lIns="0">
            <a:normAutofit/>
          </a:bodyPr>
          <a:lstStyle>
            <a:lvl1pPr marL="0" indent="0" eaLnBrk="1" hangingPunct="1">
              <a:buNone/>
              <a:defRPr sz="900" kern="900" cap="all" spc="300" baseline="0">
                <a:solidFill>
                  <a:schemeClr val="tx1">
                    <a:lumMod val="50000"/>
                    <a:lumOff val="50000"/>
                  </a:schemeClr>
                </a:solidFill>
                <a:latin typeface="Myriad Pro"/>
                <a:cs typeface="Myriad Pro"/>
              </a:defRPr>
            </a:lvl1pPr>
          </a:lstStyle>
          <a:p>
            <a:pPr eaLnBrk="1" hangingPunct="1"/>
            <a:r>
              <a:rPr lang="en-US" sz="900" dirty="0">
                <a:solidFill>
                  <a:srgbClr val="7F7F7F"/>
                </a:solidFill>
              </a:rPr>
              <a:t>Type LOYOLA UNIVERSITY CHICAGO, if needed</a:t>
            </a:r>
          </a:p>
        </p:txBody>
      </p:sp>
    </p:spTree>
    <p:extLst>
      <p:ext uri="{BB962C8B-B14F-4D97-AF65-F5344CB8AC3E}">
        <p14:creationId xmlns:p14="http://schemas.microsoft.com/office/powerpoint/2010/main" val="28875525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1_Overview">
    <p:spTree>
      <p:nvGrpSpPr>
        <p:cNvPr id="1" name=""/>
        <p:cNvGrpSpPr/>
        <p:nvPr/>
      </p:nvGrpSpPr>
      <p:grpSpPr>
        <a:xfrm>
          <a:off x="0" y="0"/>
          <a:ext cx="0" cy="0"/>
          <a:chOff x="0" y="0"/>
          <a:chExt cx="0" cy="0"/>
        </a:xfrm>
      </p:grpSpPr>
      <p:sp>
        <p:nvSpPr>
          <p:cNvPr id="160" name="Body Level One…"/>
          <p:cNvSpPr txBox="1">
            <a:spLocks noGrp="1"/>
          </p:cNvSpPr>
          <p:nvPr>
            <p:ph type="body" idx="1" hasCustomPrompt="1"/>
          </p:nvPr>
        </p:nvSpPr>
        <p:spPr>
          <a:xfrm>
            <a:off x="610844" y="2912970"/>
            <a:ext cx="7972382" cy="3213194"/>
          </a:xfrm>
          <a:prstGeom prst="rect">
            <a:avLst/>
          </a:prstGeom>
        </p:spPr>
        <p:txBody>
          <a:bodyPr/>
          <a:lstStyle>
            <a:lvl1pPr marL="457200" indent="-457200">
              <a:defRPr>
                <a:latin typeface="Myriad Pro"/>
                <a:ea typeface="Myriad Pro"/>
                <a:cs typeface="Myriad Pro"/>
                <a:sym typeface="Myriad Pro"/>
              </a:defRPr>
            </a:lvl1pPr>
            <a:lvl2pPr>
              <a:defRPr>
                <a:latin typeface="Myriad Pro"/>
                <a:ea typeface="Myriad Pro"/>
                <a:cs typeface="Myriad Pro"/>
                <a:sym typeface="Myriad Pro"/>
              </a:defRPr>
            </a:lvl2pPr>
            <a:lvl3pPr>
              <a:defRPr>
                <a:latin typeface="Myriad Pro"/>
                <a:ea typeface="Myriad Pro"/>
                <a:cs typeface="Myriad Pro"/>
                <a:sym typeface="Myriad Pro"/>
              </a:defRPr>
            </a:lvl3pPr>
            <a:lvl4pPr>
              <a:defRPr>
                <a:latin typeface="Myriad Pro"/>
                <a:ea typeface="Myriad Pro"/>
                <a:cs typeface="Myriad Pro"/>
                <a:sym typeface="Myriad Pro"/>
              </a:defRPr>
            </a:lvl4pPr>
            <a:lvl5pPr>
              <a:defRPr>
                <a:latin typeface="Myriad Pro"/>
                <a:ea typeface="Myriad Pro"/>
                <a:cs typeface="Myriad Pro"/>
                <a:sym typeface="Myriad Pro"/>
              </a:defRPr>
            </a:lvl5pPr>
          </a:lstStyle>
          <a:p>
            <a:r>
              <a:t>Chapter or point No. 1</a:t>
            </a:r>
          </a:p>
          <a:p>
            <a:pPr lvl="1"/>
            <a:endParaRPr/>
          </a:p>
          <a:p>
            <a:pPr lvl="2"/>
            <a:endParaRPr/>
          </a:p>
          <a:p>
            <a:pPr lvl="3"/>
            <a:endParaRPr/>
          </a:p>
          <a:p>
            <a:pPr lvl="4"/>
            <a:endParaRPr/>
          </a:p>
        </p:txBody>
      </p:sp>
      <p:pic>
        <p:nvPicPr>
          <p:cNvPr id="161" name="Picture 6" descr="Picture 6"/>
          <p:cNvPicPr>
            <a:picLocks noChangeAspect="1"/>
          </p:cNvPicPr>
          <p:nvPr/>
        </p:nvPicPr>
        <p:blipFill>
          <a:blip r:embed="rId2"/>
          <a:stretch>
            <a:fillRect/>
          </a:stretch>
        </p:blipFill>
        <p:spPr>
          <a:xfrm>
            <a:off x="0" y="0"/>
            <a:ext cx="9144000" cy="286512"/>
          </a:xfrm>
          <a:prstGeom prst="rect">
            <a:avLst/>
          </a:prstGeom>
          <a:ln w="12700">
            <a:miter lim="400000"/>
          </a:ln>
        </p:spPr>
      </p:pic>
      <p:sp>
        <p:nvSpPr>
          <p:cNvPr id="162" name="Overview/summary"/>
          <p:cNvSpPr txBox="1">
            <a:spLocks noGrp="1"/>
          </p:cNvSpPr>
          <p:nvPr>
            <p:ph type="title" hasCustomPrompt="1"/>
          </p:nvPr>
        </p:nvSpPr>
        <p:spPr>
          <a:xfrm>
            <a:off x="610845" y="1769970"/>
            <a:ext cx="7972379" cy="1143001"/>
          </a:xfrm>
          <a:prstGeom prst="rect">
            <a:avLst/>
          </a:prstGeom>
        </p:spPr>
        <p:txBody>
          <a:bodyPr/>
          <a:lstStyle>
            <a:lvl1pPr algn="l" defTabSz="914400">
              <a:defRPr sz="3600" b="1" cap="all">
                <a:solidFill>
                  <a:srgbClr val="800000"/>
                </a:solidFill>
                <a:latin typeface="Myriad Pro"/>
                <a:ea typeface="Myriad Pro"/>
                <a:cs typeface="Myriad Pro"/>
                <a:sym typeface="Myriad Pro"/>
              </a:defRPr>
            </a:lvl1pPr>
          </a:lstStyle>
          <a:p>
            <a:r>
              <a:t>Overview/summary</a:t>
            </a:r>
          </a:p>
        </p:txBody>
      </p:sp>
      <p:sp>
        <p:nvSpPr>
          <p:cNvPr id="163" name="Text Placeholder 21"/>
          <p:cNvSpPr>
            <a:spLocks noGrp="1"/>
          </p:cNvSpPr>
          <p:nvPr>
            <p:ph type="body" sz="quarter" idx="21" hasCustomPrompt="1"/>
          </p:nvPr>
        </p:nvSpPr>
        <p:spPr>
          <a:xfrm>
            <a:off x="533399" y="6411502"/>
            <a:ext cx="3932239" cy="266701"/>
          </a:xfrm>
          <a:prstGeom prst="rect">
            <a:avLst/>
          </a:prstGeom>
        </p:spPr>
        <p:txBody>
          <a:bodyPr lIns="0" tIns="0" rIns="0" bIns="0"/>
          <a:lstStyle>
            <a:lvl1pPr marL="0" indent="0" defTabSz="850391">
              <a:spcBef>
                <a:spcPts val="200"/>
              </a:spcBef>
              <a:buSzTx/>
              <a:buFontTx/>
              <a:buNone/>
              <a:defRPr sz="837" cap="all" spc="279">
                <a:solidFill>
                  <a:srgbClr val="7F7F7F"/>
                </a:solidFill>
                <a:latin typeface="Myriad Pro"/>
                <a:ea typeface="Myriad Pro"/>
                <a:cs typeface="Myriad Pro"/>
                <a:sym typeface="Myriad Pro"/>
              </a:defRPr>
            </a:lvl1pPr>
          </a:lstStyle>
          <a:p>
            <a:r>
              <a:t>Type LOYOLA UNIVERSITY CHICAGO, if needed</a:t>
            </a:r>
          </a:p>
        </p:txBody>
      </p:sp>
      <p:sp>
        <p:nvSpPr>
          <p:cNvPr id="1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482827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FD7654-6907-49BE-9DA0-778DDF5CB410}" type="datetimeFigureOut">
              <a:rPr lang="en-US" smtClean="0">
                <a:solidFill>
                  <a:prstClr val="black">
                    <a:tint val="75000"/>
                  </a:prstClr>
                </a:solidFill>
              </a:rPr>
              <a:pPr/>
              <a:t>1/15/2021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0A116B-0ECB-4CAC-9B46-BFF0B33249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230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FD7654-6907-49BE-9DA0-778DDF5CB410}" type="datetimeFigureOut">
              <a:rPr lang="en-US" smtClean="0">
                <a:solidFill>
                  <a:prstClr val="black">
                    <a:tint val="75000"/>
                  </a:prstClr>
                </a:solidFill>
              </a:rPr>
              <a:pPr/>
              <a:t>1/15/2021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0A116B-0ECB-4CAC-9B46-BFF0B33249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8377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FD7654-6907-49BE-9DA0-778DDF5CB410}" type="datetimeFigureOut">
              <a:rPr lang="en-US" smtClean="0">
                <a:solidFill>
                  <a:prstClr val="black">
                    <a:tint val="75000"/>
                  </a:prstClr>
                </a:solidFill>
              </a:rPr>
              <a:pPr/>
              <a:t>1/15/2021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E0A116B-0ECB-4CAC-9B46-BFF0B33249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2024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FD7654-6907-49BE-9DA0-778DDF5CB410}" type="datetimeFigureOut">
              <a:rPr lang="en-US" smtClean="0">
                <a:solidFill>
                  <a:prstClr val="black">
                    <a:tint val="75000"/>
                  </a:prstClr>
                </a:solidFill>
              </a:rPr>
              <a:pPr/>
              <a:t>1/15/2021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E0A116B-0ECB-4CAC-9B46-BFF0B33249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6427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FD7654-6907-49BE-9DA0-778DDF5CB410}" type="datetimeFigureOut">
              <a:rPr lang="en-US" smtClean="0">
                <a:solidFill>
                  <a:prstClr val="black">
                    <a:tint val="75000"/>
                  </a:prstClr>
                </a:solidFill>
              </a:rPr>
              <a:pPr/>
              <a:t>1/15/2021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E0A116B-0ECB-4CAC-9B46-BFF0B33249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2274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FD7654-6907-49BE-9DA0-778DDF5CB410}" type="datetimeFigureOut">
              <a:rPr lang="en-US" smtClean="0">
                <a:solidFill>
                  <a:prstClr val="black">
                    <a:tint val="75000"/>
                  </a:prstClr>
                </a:solidFill>
              </a:rPr>
              <a:pPr/>
              <a:t>1/15/2021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E0A116B-0ECB-4CAC-9B46-BFF0B33249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7206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FD7654-6907-49BE-9DA0-778DDF5CB410}" type="datetimeFigureOut">
              <a:rPr lang="en-US" smtClean="0">
                <a:solidFill>
                  <a:prstClr val="black">
                    <a:tint val="75000"/>
                  </a:prstClr>
                </a:solidFill>
              </a:rPr>
              <a:pPr/>
              <a:t>1/15/2021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E0A116B-0ECB-4CAC-9B46-BFF0B33249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897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FD7654-6907-49BE-9DA0-778DDF5CB410}" type="datetimeFigureOut">
              <a:rPr lang="en-US" smtClean="0">
                <a:solidFill>
                  <a:prstClr val="black">
                    <a:tint val="75000"/>
                  </a:prstClr>
                </a:solidFill>
              </a:rPr>
              <a:pPr/>
              <a:t>1/15/2021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E0A116B-0ECB-4CAC-9B46-BFF0B33249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2141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89FD7654-6907-49BE-9DA0-778DDF5CB410}" type="datetimeFigureOut">
              <a:rPr lang="en-US" smtClean="0">
                <a:solidFill>
                  <a:prstClr val="black">
                    <a:tint val="75000"/>
                  </a:prstClr>
                </a:solidFill>
              </a:rPr>
              <a:pPr defTabSz="914400"/>
              <a:t>1/15/2021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1E0A116B-0ECB-4CAC-9B46-BFF0B33249F7}"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515526738"/>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hyperlink" Target="https://creativecommons.org/licenses/by/3.0/" TargetMode="External"/><Relationship Id="rId4" Type="http://schemas.openxmlformats.org/officeDocument/2006/relationships/hyperlink" Target="https://www.flickr.com/photos/melodycampbell/2656648042"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changestrategy.net/baby-steps-1/" TargetMode="External"/><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hyperlink" Target="https://creativecommons.org/licenses/by-sa/3.0/"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hyperlink" Target="https://creativecommons.org/licenses/by-sa/3.0/" TargetMode="External"/><Relationship Id="rId4" Type="http://schemas.openxmlformats.org/officeDocument/2006/relationships/hyperlink" Target="https://jlambert56.wordpress.com/2015/04/15/technology-integration-leading-the-change/"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hyperlink" Target="https://www.sofiayleung.com/thoughts/how-lis-upholds-white-supremacy" TargetMode="Externa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hyperlink" Target="https://libguides.luc.edu/ucwr110/evaluate" TargetMode="External"/><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hyperlink" Target="https://luc.primo.exlibrisgroup.com/discovery/fulldisplay?docid=alma99213818412902506&amp;context=L&amp;vid=01LUC_INST:01LUC&amp;search_scope=MyInst_and_CI&amp;tab=Everything&amp;lang=en" TargetMode="External"/><Relationship Id="rId7" Type="http://schemas.openxmlformats.org/officeDocument/2006/relationships/hyperlink" Target="http://libraries.luc.edu/instruction_request" TargetMode="External"/><Relationship Id="rId2" Type="http://schemas.openxmlformats.org/officeDocument/2006/relationships/hyperlink" Target="https://libguides.luc.edu/ucwr110/evaluate" TargetMode="External"/><Relationship Id="rId1" Type="http://schemas.openxmlformats.org/officeDocument/2006/relationships/slideLayout" Target="../slideLayouts/slideLayout12.xml"/><Relationship Id="rId6" Type="http://schemas.openxmlformats.org/officeDocument/2006/relationships/hyperlink" Target="https://www.sofiayleung.com/thoughts/how-lis-upholds-white-supremacy" TargetMode="External"/><Relationship Id="rId5" Type="http://schemas.openxmlformats.org/officeDocument/2006/relationships/hyperlink" Target="http://www.ala.org/acrl/standards/ilframework" TargetMode="External"/><Relationship Id="rId4" Type="http://schemas.openxmlformats.org/officeDocument/2006/relationships/hyperlink" Target="https://luc.primo.exlibrisgroup.com/discovery/fulldisplay?docid=alma99213818412802506&amp;context=L&amp;vid=01LUC_INST:01LUC&amp;search_scope=MyInst_and_CI&amp;tab=Everything&amp;lang=en"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1810" r="22771" b="13644"/>
          <a:stretch/>
        </p:blipFill>
        <p:spPr>
          <a:xfrm>
            <a:off x="7772400" y="5439394"/>
            <a:ext cx="1140177" cy="1291383"/>
          </a:xfrm>
          <a:prstGeom prst="rect">
            <a:avLst/>
          </a:prstGeom>
        </p:spPr>
      </p:pic>
      <p:cxnSp>
        <p:nvCxnSpPr>
          <p:cNvPr id="16" name="Straight Connector 15"/>
          <p:cNvCxnSpPr/>
          <p:nvPr/>
        </p:nvCxnSpPr>
        <p:spPr>
          <a:xfrm>
            <a:off x="0" y="5257800"/>
            <a:ext cx="9144000" cy="0"/>
          </a:xfrm>
          <a:prstGeom prst="line">
            <a:avLst/>
          </a:prstGeom>
          <a:ln w="63500" cmpd="thinThick">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descr="C:\Users\lberfield\Desktop\Book Plate\doorsca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35" t="4090" r="10679" b="5825"/>
          <a:stretch/>
        </p:blipFill>
        <p:spPr bwMode="auto">
          <a:xfrm>
            <a:off x="381000" y="1524000"/>
            <a:ext cx="1371601" cy="2006377"/>
          </a:xfrm>
          <a:prstGeom prst="rect">
            <a:avLst/>
          </a:prstGeom>
          <a:noFill/>
          <a:extLst>
            <a:ext uri="{909E8E84-426E-40DD-AFC4-6F175D3DCCD1}">
              <a14:hiddenFill xmlns:a14="http://schemas.microsoft.com/office/drawing/2010/main">
                <a:solidFill>
                  <a:srgbClr val="FFFFFF"/>
                </a:solidFill>
              </a14:hiddenFill>
            </a:ext>
          </a:extLst>
        </p:spPr>
      </p:pic>
      <p:sp>
        <p:nvSpPr>
          <p:cNvPr id="12" name="Subtitle 2"/>
          <p:cNvSpPr txBox="1">
            <a:spLocks/>
          </p:cNvSpPr>
          <p:nvPr/>
        </p:nvSpPr>
        <p:spPr>
          <a:xfrm>
            <a:off x="1281169" y="5630537"/>
            <a:ext cx="5387260" cy="62612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pPr>
            <a:r>
              <a:rPr lang="en-US" sz="3000" b="1" dirty="0">
                <a:solidFill>
                  <a:srgbClr val="A30046"/>
                </a:solidFill>
                <a:latin typeface="Minion Pro" pitchFamily="18" charset="0"/>
              </a:rPr>
              <a:t>Loyola University Chicago </a:t>
            </a:r>
          </a:p>
        </p:txBody>
      </p:sp>
      <p:sp>
        <p:nvSpPr>
          <p:cNvPr id="2" name="TextBox 1"/>
          <p:cNvSpPr txBox="1"/>
          <p:nvPr/>
        </p:nvSpPr>
        <p:spPr>
          <a:xfrm>
            <a:off x="1831353" y="1919056"/>
            <a:ext cx="7123873" cy="2308324"/>
          </a:xfrm>
          <a:prstGeom prst="rect">
            <a:avLst/>
          </a:prstGeom>
          <a:noFill/>
        </p:spPr>
        <p:txBody>
          <a:bodyPr wrap="none" rtlCol="0">
            <a:spAutoFit/>
          </a:bodyPr>
          <a:lstStyle/>
          <a:p>
            <a:pPr defTabSz="914400"/>
            <a:r>
              <a:rPr lang="en-US" altLang="en-US" sz="2800" dirty="0"/>
              <a:t>Small Steps to Becoming an Antiracist Educator:</a:t>
            </a:r>
          </a:p>
          <a:p>
            <a:pPr defTabSz="914400"/>
            <a:r>
              <a:rPr lang="en-US" sz="2800" dirty="0"/>
              <a:t>Focus on Teaching and Learning</a:t>
            </a:r>
          </a:p>
          <a:p>
            <a:pPr defTabSz="914400"/>
            <a:r>
              <a:rPr lang="en-US" sz="2800" dirty="0"/>
              <a:t>Spring 2021</a:t>
            </a:r>
          </a:p>
          <a:p>
            <a:pPr defTabSz="914400"/>
            <a:endParaRPr lang="en-US" sz="2000" dirty="0">
              <a:solidFill>
                <a:prstClr val="white">
                  <a:lumMod val="50000"/>
                </a:prstClr>
              </a:solidFill>
            </a:endParaRPr>
          </a:p>
          <a:p>
            <a:pPr defTabSz="914400"/>
            <a:endParaRPr lang="en-US" sz="2000" dirty="0">
              <a:solidFill>
                <a:prstClr val="white">
                  <a:lumMod val="50000"/>
                </a:prstClr>
              </a:solidFill>
            </a:endParaRPr>
          </a:p>
          <a:p>
            <a:pPr defTabSz="914400"/>
            <a:endParaRPr lang="en-US" sz="2000" dirty="0">
              <a:solidFill>
                <a:prstClr val="white">
                  <a:lumMod val="50000"/>
                </a:prstClr>
              </a:solidFill>
              <a:latin typeface="Minion Pro"/>
            </a:endParaRPr>
          </a:p>
        </p:txBody>
      </p:sp>
    </p:spTree>
    <p:extLst>
      <p:ext uri="{BB962C8B-B14F-4D97-AF65-F5344CB8AC3E}">
        <p14:creationId xmlns:p14="http://schemas.microsoft.com/office/powerpoint/2010/main" val="2277917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Privilege of Teaching…"/>
          <p:cNvSpPr txBox="1">
            <a:spLocks noGrp="1"/>
          </p:cNvSpPr>
          <p:nvPr>
            <p:ph type="title"/>
          </p:nvPr>
        </p:nvSpPr>
        <p:spPr>
          <a:xfrm>
            <a:off x="1210151" y="2231865"/>
            <a:ext cx="6723698" cy="2775502"/>
          </a:xfrm>
          <a:prstGeom prst="rect">
            <a:avLst/>
          </a:prstGeom>
        </p:spPr>
        <p:txBody>
          <a:bodyPr lIns="50800" tIns="50800" rIns="50800" bIns="50800"/>
          <a:lstStyle/>
          <a:p>
            <a:pPr algn="ctr" defTabSz="2438338">
              <a:lnSpc>
                <a:spcPct val="80000"/>
              </a:lnSpc>
              <a:defRPr sz="4900" cap="none" spc="-97">
                <a:solidFill>
                  <a:srgbClr val="000000"/>
                </a:solidFill>
                <a:latin typeface="+mn-lt"/>
                <a:ea typeface="+mn-ea"/>
                <a:cs typeface="+mn-cs"/>
                <a:sym typeface="Calibri"/>
              </a:defRPr>
            </a:pPr>
            <a:r>
              <a:t>Privilege of Teaching</a:t>
            </a:r>
          </a:p>
          <a:p>
            <a:pPr algn="ctr" defTabSz="2438338">
              <a:lnSpc>
                <a:spcPct val="80000"/>
              </a:lnSpc>
              <a:defRPr sz="4900" cap="none" spc="-97">
                <a:solidFill>
                  <a:srgbClr val="000000"/>
                </a:solidFill>
                <a:latin typeface="+mn-lt"/>
                <a:ea typeface="+mn-ea"/>
                <a:cs typeface="+mn-cs"/>
                <a:sym typeface="Calibri"/>
              </a:defRPr>
            </a:pPr>
            <a:r>
              <a:t> vs. </a:t>
            </a:r>
          </a:p>
          <a:p>
            <a:pPr algn="ctr" defTabSz="2438338">
              <a:lnSpc>
                <a:spcPct val="80000"/>
              </a:lnSpc>
              <a:defRPr sz="4900" cap="none" spc="-97">
                <a:solidFill>
                  <a:srgbClr val="000000"/>
                </a:solidFill>
                <a:latin typeface="+mn-lt"/>
                <a:ea typeface="+mn-ea"/>
                <a:cs typeface="+mn-cs"/>
                <a:sym typeface="Calibri"/>
              </a:defRPr>
            </a:pPr>
            <a:r>
              <a:t>Reality of Harm</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Balancing Benefit versus Impact"/>
          <p:cNvSpPr txBox="1">
            <a:spLocks noGrp="1"/>
          </p:cNvSpPr>
          <p:nvPr>
            <p:ph type="title"/>
          </p:nvPr>
        </p:nvSpPr>
        <p:spPr>
          <a:xfrm>
            <a:off x="308840" y="789940"/>
            <a:ext cx="22015220" cy="673993"/>
          </a:xfrm>
          <a:prstGeom prst="rect">
            <a:avLst/>
          </a:prstGeom>
        </p:spPr>
        <p:txBody>
          <a:bodyPr lIns="50800" tIns="50800" rIns="50800" bIns="50800" anchor="t"/>
          <a:lstStyle>
            <a:lvl1pPr defTabSz="2438338">
              <a:lnSpc>
                <a:spcPct val="80000"/>
              </a:lnSpc>
              <a:defRPr sz="3900" cap="none" spc="-78">
                <a:solidFill>
                  <a:srgbClr val="000000"/>
                </a:solidFill>
                <a:latin typeface="+mn-lt"/>
                <a:ea typeface="+mn-ea"/>
                <a:cs typeface="+mn-cs"/>
                <a:sym typeface="Calibri"/>
              </a:defRPr>
            </a:lvl1pPr>
          </a:lstStyle>
          <a:p>
            <a:r>
              <a:t>Balancing Benefit versus Impact</a:t>
            </a:r>
          </a:p>
        </p:txBody>
      </p:sp>
      <p:sp>
        <p:nvSpPr>
          <p:cNvPr id="200" name="While our profession commits to the free expression of ideas, including those that are controversial or unpopular, as educators we cannot allow or engage in harmful and discriminatory conduct or expression as, besides being illegal in some instances, the"/>
          <p:cNvSpPr txBox="1"/>
          <p:nvPr/>
        </p:nvSpPr>
        <p:spPr>
          <a:xfrm>
            <a:off x="334659" y="1967360"/>
            <a:ext cx="8701756" cy="15014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t>While our profession commits to the free expression of ideas, including those that are controversial or unpopular, as educators we cannot allow or engage in harmful and discriminatory conduct or expression as, besides being illegal in some instances, they may prevent some individuals from participating fully in the life of the academic community in all instances</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The UIC/John Marshall Example"/>
          <p:cNvSpPr txBox="1">
            <a:spLocks noGrp="1"/>
          </p:cNvSpPr>
          <p:nvPr>
            <p:ph type="title"/>
          </p:nvPr>
        </p:nvSpPr>
        <p:spPr>
          <a:xfrm>
            <a:off x="308840" y="789940"/>
            <a:ext cx="22015220" cy="673993"/>
          </a:xfrm>
          <a:prstGeom prst="rect">
            <a:avLst/>
          </a:prstGeom>
        </p:spPr>
        <p:txBody>
          <a:bodyPr lIns="50800" tIns="50800" rIns="50800" bIns="50800" anchor="t"/>
          <a:lstStyle>
            <a:lvl1pPr defTabSz="2438338">
              <a:lnSpc>
                <a:spcPct val="80000"/>
              </a:lnSpc>
              <a:defRPr sz="3900" cap="none" spc="-78">
                <a:solidFill>
                  <a:srgbClr val="000000"/>
                </a:solidFill>
                <a:latin typeface="+mn-lt"/>
                <a:ea typeface="+mn-ea"/>
                <a:cs typeface="+mn-cs"/>
                <a:sym typeface="Calibri"/>
              </a:defRPr>
            </a:lvl1pPr>
          </a:lstStyle>
          <a:p>
            <a:r>
              <a:t>The UIC/John Marshall Example</a:t>
            </a:r>
          </a:p>
        </p:txBody>
      </p:sp>
      <p:pic>
        <p:nvPicPr>
          <p:cNvPr id="203" name="Image Gallery" descr="Image Gallery"/>
          <p:cNvPicPr>
            <a:picLocks noChangeAspect="1"/>
          </p:cNvPicPr>
          <p:nvPr/>
        </p:nvPicPr>
        <p:blipFill>
          <a:blip r:embed="rId2"/>
          <a:srcRect t="27989" b="27989"/>
          <a:stretch>
            <a:fillRect/>
          </a:stretch>
        </p:blipFill>
        <p:spPr>
          <a:xfrm>
            <a:off x="378638" y="1659388"/>
            <a:ext cx="8217012" cy="4681029"/>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Introspection &amp;…"/>
          <p:cNvSpPr txBox="1">
            <a:spLocks noGrp="1"/>
          </p:cNvSpPr>
          <p:nvPr>
            <p:ph type="title"/>
          </p:nvPr>
        </p:nvSpPr>
        <p:spPr>
          <a:xfrm>
            <a:off x="157757" y="2265978"/>
            <a:ext cx="8828486" cy="2774366"/>
          </a:xfrm>
          <a:prstGeom prst="rect">
            <a:avLst/>
          </a:prstGeom>
        </p:spPr>
        <p:txBody>
          <a:bodyPr lIns="50800" tIns="50800" rIns="50800" bIns="50800"/>
          <a:lstStyle/>
          <a:p>
            <a:pPr algn="ctr" defTabSz="2438338">
              <a:lnSpc>
                <a:spcPct val="80000"/>
              </a:lnSpc>
              <a:defRPr sz="6300" cap="none" spc="-126">
                <a:solidFill>
                  <a:srgbClr val="000000"/>
                </a:solidFill>
                <a:latin typeface="+mn-lt"/>
                <a:ea typeface="+mn-ea"/>
                <a:cs typeface="+mn-cs"/>
                <a:sym typeface="Calibri"/>
              </a:defRPr>
            </a:pPr>
            <a:r>
              <a:t>Introspection &amp; </a:t>
            </a:r>
          </a:p>
          <a:p>
            <a:pPr algn="ctr" defTabSz="2438338">
              <a:lnSpc>
                <a:spcPct val="80000"/>
              </a:lnSpc>
              <a:defRPr sz="6300" cap="none" spc="-126">
                <a:solidFill>
                  <a:srgbClr val="000000"/>
                </a:solidFill>
                <a:latin typeface="+mn-lt"/>
                <a:ea typeface="+mn-ea"/>
                <a:cs typeface="+mn-cs"/>
                <a:sym typeface="Calibri"/>
              </a:defRPr>
            </a:pPr>
            <a:r>
              <a:t>Active Awareness </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What Makes You “You”?"/>
          <p:cNvSpPr txBox="1">
            <a:spLocks noGrp="1"/>
          </p:cNvSpPr>
          <p:nvPr>
            <p:ph type="title"/>
          </p:nvPr>
        </p:nvSpPr>
        <p:spPr>
          <a:xfrm>
            <a:off x="308840" y="789940"/>
            <a:ext cx="22015220" cy="673993"/>
          </a:xfrm>
          <a:prstGeom prst="rect">
            <a:avLst/>
          </a:prstGeom>
        </p:spPr>
        <p:txBody>
          <a:bodyPr lIns="50800" tIns="50800" rIns="50800" bIns="50800" anchor="t"/>
          <a:lstStyle>
            <a:lvl1pPr defTabSz="2438338">
              <a:lnSpc>
                <a:spcPct val="80000"/>
              </a:lnSpc>
              <a:defRPr sz="3900" cap="none" spc="-78">
                <a:solidFill>
                  <a:srgbClr val="000000"/>
                </a:solidFill>
                <a:latin typeface="+mn-lt"/>
                <a:ea typeface="+mn-ea"/>
                <a:cs typeface="+mn-cs"/>
                <a:sym typeface="Calibri"/>
              </a:defRPr>
            </a:lvl1pPr>
          </a:lstStyle>
          <a:p>
            <a:r>
              <a:t>What Makes You “You”?</a:t>
            </a:r>
          </a:p>
        </p:txBody>
      </p:sp>
      <p:pic>
        <p:nvPicPr>
          <p:cNvPr id="208" name="ef77c948eb0112ea7b404176e1b0b0d7.png" descr="ef77c948eb0112ea7b404176e1b0b0d7.png"/>
          <p:cNvPicPr>
            <a:picLocks noChangeAspect="1"/>
          </p:cNvPicPr>
          <p:nvPr/>
        </p:nvPicPr>
        <p:blipFill>
          <a:blip r:embed="rId2"/>
          <a:stretch>
            <a:fillRect/>
          </a:stretch>
        </p:blipFill>
        <p:spPr>
          <a:xfrm>
            <a:off x="1748562" y="1734991"/>
            <a:ext cx="5646876" cy="4844799"/>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This Is You"/>
          <p:cNvSpPr txBox="1">
            <a:spLocks noGrp="1"/>
          </p:cNvSpPr>
          <p:nvPr>
            <p:ph type="title"/>
          </p:nvPr>
        </p:nvSpPr>
        <p:spPr>
          <a:xfrm>
            <a:off x="308840" y="789940"/>
            <a:ext cx="22015220" cy="673993"/>
          </a:xfrm>
          <a:prstGeom prst="rect">
            <a:avLst/>
          </a:prstGeom>
        </p:spPr>
        <p:txBody>
          <a:bodyPr lIns="50800" tIns="50800" rIns="50800" bIns="50800" anchor="t"/>
          <a:lstStyle>
            <a:lvl1pPr defTabSz="2438338">
              <a:lnSpc>
                <a:spcPct val="80000"/>
              </a:lnSpc>
              <a:defRPr sz="3900" cap="none" spc="-78">
                <a:solidFill>
                  <a:srgbClr val="000000"/>
                </a:solidFill>
                <a:latin typeface="+mn-lt"/>
                <a:ea typeface="+mn-ea"/>
                <a:cs typeface="+mn-cs"/>
                <a:sym typeface="Calibri"/>
              </a:defRPr>
            </a:lvl1pPr>
          </a:lstStyle>
          <a:p>
            <a:r>
              <a:t>This Is You</a:t>
            </a:r>
          </a:p>
        </p:txBody>
      </p:sp>
      <p:sp>
        <p:nvSpPr>
          <p:cNvPr id="211" name="Every human being’s identity is based on the setting and circumstances into which we are born, how we are raised, the norms and beliefs of the communities to which we belong, and the context of where we live, in addition to our own lived experiences…"/>
          <p:cNvSpPr txBox="1"/>
          <p:nvPr/>
        </p:nvSpPr>
        <p:spPr>
          <a:xfrm>
            <a:off x="374530" y="1733721"/>
            <a:ext cx="8394940" cy="2669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180473" indent="-180473">
              <a:buSzPct val="100000"/>
              <a:buChar char="•"/>
            </a:pPr>
            <a:r>
              <a:t>Every human being’s identity is based on the setting and circumstances into which we are born, how we are raised, the norms and beliefs of the communities to which we belong, and the context of where we live, in addition to our own lived experiences </a:t>
            </a:r>
          </a:p>
          <a:p>
            <a:endParaRPr/>
          </a:p>
          <a:p>
            <a:pPr marL="180473" indent="-180473">
              <a:buSzPct val="100000"/>
              <a:buChar char="•"/>
            </a:pPr>
            <a:r>
              <a:t>What we believe about ourselves and other people - positive and negative - arises from these intersecting dynamics</a:t>
            </a:r>
          </a:p>
          <a:p>
            <a:endParaRPr/>
          </a:p>
          <a:p>
            <a:pPr marL="180473" indent="-180473">
              <a:buSzPct val="100000"/>
              <a:buChar char="•"/>
            </a:pPr>
            <a:r>
              <a:t>As we evolve as adults in our personal and professional lives, being aware of how we think and see others and the world is indispensable for this growth process</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This Is You As an Educator"/>
          <p:cNvSpPr txBox="1">
            <a:spLocks noGrp="1"/>
          </p:cNvSpPr>
          <p:nvPr>
            <p:ph type="title"/>
          </p:nvPr>
        </p:nvSpPr>
        <p:spPr>
          <a:xfrm>
            <a:off x="308840" y="789940"/>
            <a:ext cx="22015220" cy="673993"/>
          </a:xfrm>
          <a:prstGeom prst="rect">
            <a:avLst/>
          </a:prstGeom>
        </p:spPr>
        <p:txBody>
          <a:bodyPr lIns="50800" tIns="50800" rIns="50800" bIns="50800" anchor="t"/>
          <a:lstStyle>
            <a:lvl1pPr defTabSz="2438338">
              <a:lnSpc>
                <a:spcPct val="80000"/>
              </a:lnSpc>
              <a:defRPr sz="3900" cap="none" spc="-78">
                <a:solidFill>
                  <a:srgbClr val="000000"/>
                </a:solidFill>
                <a:latin typeface="+mn-lt"/>
                <a:ea typeface="+mn-ea"/>
                <a:cs typeface="+mn-cs"/>
                <a:sym typeface="Calibri"/>
              </a:defRPr>
            </a:lvl1pPr>
          </a:lstStyle>
          <a:p>
            <a:r>
              <a:t>This Is You As an Educator</a:t>
            </a:r>
          </a:p>
        </p:txBody>
      </p:sp>
      <p:sp>
        <p:nvSpPr>
          <p:cNvPr id="214" name="In the setting of being an educator, being mindful partially means being aware that our lived experiences and identities are not “checked at the door” but go with us into the job…"/>
          <p:cNvSpPr txBox="1"/>
          <p:nvPr/>
        </p:nvSpPr>
        <p:spPr>
          <a:xfrm>
            <a:off x="318414" y="1967360"/>
            <a:ext cx="8507172" cy="23777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180473" indent="-180473">
              <a:buSzPct val="100000"/>
              <a:buChar char="•"/>
            </a:pPr>
            <a:r>
              <a:t>In the setting of being an educator, being mindful partially means being aware that our lived experiences and identities are not “checked at the door” but go with us into the job</a:t>
            </a:r>
          </a:p>
          <a:p>
            <a:endParaRPr/>
          </a:p>
          <a:p>
            <a:pPr marL="180473" indent="-180473">
              <a:buSzPct val="100000"/>
              <a:buChar char="•"/>
            </a:pPr>
            <a:r>
              <a:t>Mindfulness and awareness of ourselves and our biases and privilege should be part of our practice</a:t>
            </a:r>
          </a:p>
          <a:p>
            <a:endParaRPr/>
          </a:p>
          <a:p>
            <a:pPr marL="180473" indent="-180473">
              <a:buSzPct val="100000"/>
              <a:buChar char="•"/>
            </a:pPr>
            <a:r>
              <a:t>Cognitive biases play a role in our prejudice, and research suggests that mindfulness can help us correct them</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This Is You As a Part of A System"/>
          <p:cNvSpPr txBox="1">
            <a:spLocks noGrp="1"/>
          </p:cNvSpPr>
          <p:nvPr>
            <p:ph type="title"/>
          </p:nvPr>
        </p:nvSpPr>
        <p:spPr>
          <a:xfrm>
            <a:off x="308840" y="789940"/>
            <a:ext cx="22015220" cy="673993"/>
          </a:xfrm>
          <a:prstGeom prst="rect">
            <a:avLst/>
          </a:prstGeom>
        </p:spPr>
        <p:txBody>
          <a:bodyPr lIns="50800" tIns="50800" rIns="50800" bIns="50800" anchor="t"/>
          <a:lstStyle>
            <a:lvl1pPr defTabSz="2438338">
              <a:lnSpc>
                <a:spcPct val="80000"/>
              </a:lnSpc>
              <a:defRPr sz="3900" cap="none" spc="-78">
                <a:solidFill>
                  <a:srgbClr val="000000"/>
                </a:solidFill>
                <a:latin typeface="+mn-lt"/>
                <a:ea typeface="+mn-ea"/>
                <a:cs typeface="+mn-cs"/>
                <a:sym typeface="Calibri"/>
              </a:defRPr>
            </a:lvl1pPr>
          </a:lstStyle>
          <a:p>
            <a:r>
              <a:t>This Is You As a Part of A System</a:t>
            </a:r>
          </a:p>
        </p:txBody>
      </p:sp>
      <p:sp>
        <p:nvSpPr>
          <p:cNvPr id="217" name="As educators we are part of the educational system, a system that was built for the benefit of some but historically and systemically excluded others…"/>
          <p:cNvSpPr txBox="1"/>
          <p:nvPr/>
        </p:nvSpPr>
        <p:spPr>
          <a:xfrm>
            <a:off x="457192" y="1871155"/>
            <a:ext cx="8011024" cy="20856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180473" indent="-180473">
              <a:buSzPct val="100000"/>
              <a:buChar char="•"/>
            </a:pPr>
            <a:r>
              <a:t>As educators we are part of the educational system, a system that was built for the benefit of some but historically and systemically excluded others</a:t>
            </a:r>
          </a:p>
          <a:p>
            <a:endParaRPr/>
          </a:p>
          <a:p>
            <a:pPr marL="180473" indent="-180473">
              <a:buSzPct val="100000"/>
              <a:buChar char="•"/>
            </a:pPr>
            <a:r>
              <a:t>From the content of our textbooks to how testing and evaluation methods, we as anti-racist pedagogues must not only carry that reality in us but have to actively address and eliminate those inequities and obstacles in order to center inclusion and equity in our educational environments  </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Key Take-Aways"/>
          <p:cNvSpPr txBox="1">
            <a:spLocks noGrp="1"/>
          </p:cNvSpPr>
          <p:nvPr>
            <p:ph type="title"/>
          </p:nvPr>
        </p:nvSpPr>
        <p:spPr>
          <a:xfrm>
            <a:off x="234946" y="1104900"/>
            <a:ext cx="21971004" cy="4648200"/>
          </a:xfrm>
          <a:prstGeom prst="rect">
            <a:avLst/>
          </a:prstGeom>
        </p:spPr>
        <p:txBody>
          <a:bodyPr lIns="50800" tIns="50800" rIns="50800" bIns="50800"/>
          <a:lstStyle>
            <a:lvl1pPr defTabSz="2438338">
              <a:lnSpc>
                <a:spcPct val="80000"/>
              </a:lnSpc>
              <a:defRPr sz="6300" cap="none" spc="-126">
                <a:solidFill>
                  <a:srgbClr val="000000"/>
                </a:solidFill>
                <a:latin typeface="+mn-lt"/>
                <a:ea typeface="+mn-ea"/>
                <a:cs typeface="+mn-cs"/>
                <a:sym typeface="Calibri"/>
              </a:defRPr>
            </a:lvl1pPr>
          </a:lstStyle>
          <a:p>
            <a:r>
              <a:t>Key Take-Aways</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Staying Aware and Being Mindful"/>
          <p:cNvSpPr txBox="1">
            <a:spLocks noGrp="1"/>
          </p:cNvSpPr>
          <p:nvPr>
            <p:ph type="title"/>
          </p:nvPr>
        </p:nvSpPr>
        <p:spPr>
          <a:xfrm>
            <a:off x="308840" y="789940"/>
            <a:ext cx="22015220" cy="673993"/>
          </a:xfrm>
          <a:prstGeom prst="rect">
            <a:avLst/>
          </a:prstGeom>
        </p:spPr>
        <p:txBody>
          <a:bodyPr lIns="50800" tIns="50800" rIns="50800" bIns="50800" anchor="t"/>
          <a:lstStyle>
            <a:lvl1pPr defTabSz="2438338">
              <a:lnSpc>
                <a:spcPct val="80000"/>
              </a:lnSpc>
              <a:defRPr sz="3900" cap="none" spc="-78">
                <a:solidFill>
                  <a:srgbClr val="000000"/>
                </a:solidFill>
                <a:latin typeface="+mn-lt"/>
                <a:ea typeface="+mn-ea"/>
                <a:cs typeface="+mn-cs"/>
                <a:sym typeface="Calibri"/>
              </a:defRPr>
            </a:lvl1pPr>
          </a:lstStyle>
          <a:p>
            <a:r>
              <a:t>Staying Aware and Being Mindful</a:t>
            </a:r>
          </a:p>
        </p:txBody>
      </p:sp>
      <p:sp>
        <p:nvSpPr>
          <p:cNvPr id="222" name="Our upbringing, lived experiences, and world views, consciously or subconsciously, inform and guide how we see ourselves on the job, how we see and relate to our clients and other parties, as well as the systems within which we practice law…"/>
          <p:cNvSpPr txBox="1"/>
          <p:nvPr/>
        </p:nvSpPr>
        <p:spPr>
          <a:xfrm>
            <a:off x="377534" y="1801956"/>
            <a:ext cx="8388932" cy="29619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180473" indent="-180473">
              <a:buSzPct val="100000"/>
              <a:buChar char="•"/>
            </a:pPr>
            <a:r>
              <a:t>Our upbringing, lived experiences, and world views, consciously or subconsciously, inform and guide how we see ourselves on the job, how we see and relate to our clients and other parties, as well as the systems within which we practice law</a:t>
            </a:r>
          </a:p>
          <a:p>
            <a:endParaRPr/>
          </a:p>
          <a:p>
            <a:pPr marL="180473" indent="-180473">
              <a:buSzPct val="100000"/>
              <a:buChar char="•"/>
            </a:pPr>
            <a:r>
              <a:t>Be humble: we all carry bias in us and we must allow others to hold us accountable or educate us when we engage in harmful speech or conduct</a:t>
            </a:r>
          </a:p>
          <a:p>
            <a:endParaRPr/>
          </a:p>
          <a:p>
            <a:pPr marL="180473" indent="-180473">
              <a:buSzPct val="100000"/>
              <a:buChar char="•"/>
            </a:pPr>
            <a:r>
              <a:t>Take ownership, apologize, and commit to growth </a:t>
            </a:r>
          </a:p>
          <a:p>
            <a:endParaRPr/>
          </a:p>
          <a:p>
            <a:pPr marL="180473" indent="-180473">
              <a:buSzPct val="100000"/>
              <a:buChar char="•"/>
            </a:pPr>
            <a:r>
              <a:t>Appreciate the difference between intent and impact</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3875" y="514350"/>
            <a:ext cx="7810500" cy="6401753"/>
          </a:xfrm>
          <a:prstGeom prst="rect">
            <a:avLst/>
          </a:prstGeom>
          <a:noFill/>
        </p:spPr>
        <p:txBody>
          <a:bodyPr wrap="square" rtlCol="0">
            <a:spAutoFit/>
          </a:bodyPr>
          <a:lstStyle/>
          <a:p>
            <a:r>
              <a:rPr lang="en-US" sz="3600" b="1" dirty="0"/>
              <a:t>Outline</a:t>
            </a:r>
          </a:p>
          <a:p>
            <a:endParaRPr lang="en-US" sz="1400" dirty="0"/>
          </a:p>
          <a:p>
            <a:pPr marL="285750" indent="-285750">
              <a:buFont typeface="Wingdings" pitchFamily="2" charset="2"/>
              <a:buChar char="Ø"/>
            </a:pPr>
            <a:r>
              <a:rPr lang="en-US" sz="2400" i="1" dirty="0"/>
              <a:t>The Antiracist Educator</a:t>
            </a:r>
          </a:p>
          <a:p>
            <a:pPr lvl="1"/>
            <a:r>
              <a:rPr lang="en-US" dirty="0"/>
              <a:t>Carla </a:t>
            </a:r>
            <a:r>
              <a:rPr lang="en-US" dirty="0" err="1"/>
              <a:t>Kupe</a:t>
            </a:r>
            <a:endParaRPr lang="en-US" dirty="0"/>
          </a:p>
          <a:p>
            <a:pPr fontAlgn="base"/>
            <a:r>
              <a:rPr lang="en-US" dirty="0"/>
              <a:t>	Director, Professional Identity Formation Program</a:t>
            </a:r>
          </a:p>
          <a:p>
            <a:pPr fontAlgn="base"/>
            <a:r>
              <a:rPr lang="en-US" dirty="0"/>
              <a:t>	Loyola University School of Law</a:t>
            </a:r>
          </a:p>
          <a:p>
            <a:pPr lvl="1"/>
            <a:endParaRPr lang="en-US" sz="2400" dirty="0"/>
          </a:p>
          <a:p>
            <a:pPr marL="285750" indent="-285750">
              <a:buFont typeface="Wingdings" pitchFamily="2" charset="2"/>
              <a:buChar char="Ø"/>
            </a:pPr>
            <a:r>
              <a:rPr lang="en-US" sz="2400" i="1" dirty="0"/>
              <a:t>Redesigning Your Course, Step by Step</a:t>
            </a:r>
          </a:p>
          <a:p>
            <a:pPr lvl="1"/>
            <a:r>
              <a:rPr lang="en-US" dirty="0"/>
              <a:t>Mary Byrn</a:t>
            </a:r>
          </a:p>
          <a:p>
            <a:pPr lvl="1"/>
            <a:r>
              <a:rPr lang="en-US" dirty="0"/>
              <a:t>Associate Professor</a:t>
            </a:r>
          </a:p>
          <a:p>
            <a:pPr lvl="1"/>
            <a:r>
              <a:rPr lang="en-US" dirty="0"/>
              <a:t>Marcella </a:t>
            </a:r>
            <a:r>
              <a:rPr lang="en-US" dirty="0" err="1"/>
              <a:t>Niehoff</a:t>
            </a:r>
            <a:r>
              <a:rPr lang="en-US" dirty="0"/>
              <a:t> School of Nursing</a:t>
            </a:r>
          </a:p>
          <a:p>
            <a:endParaRPr lang="en-US" sz="2400" dirty="0"/>
          </a:p>
          <a:p>
            <a:pPr marL="285750" indent="-285750">
              <a:buFont typeface="Wingdings" pitchFamily="2" charset="2"/>
              <a:buChar char="Ø"/>
            </a:pPr>
            <a:r>
              <a:rPr lang="en-US" sz="2400" i="1" dirty="0"/>
              <a:t>Critical Information Literacy</a:t>
            </a:r>
          </a:p>
          <a:p>
            <a:pPr lvl="1"/>
            <a:r>
              <a:rPr lang="en-US" dirty="0"/>
              <a:t>Niamh McGuigan</a:t>
            </a:r>
          </a:p>
          <a:p>
            <a:pPr lvl="1"/>
            <a:r>
              <a:rPr lang="en-US" dirty="0"/>
              <a:t>Head of Research and Learning</a:t>
            </a:r>
          </a:p>
          <a:p>
            <a:pPr lvl="1"/>
            <a:r>
              <a:rPr lang="en-US" dirty="0"/>
              <a:t>University Libraries</a:t>
            </a:r>
          </a:p>
          <a:p>
            <a:pPr lvl="1"/>
            <a:endParaRPr lang="en-US" i="1" dirty="0"/>
          </a:p>
          <a:p>
            <a:pPr marL="285750" indent="-285750">
              <a:buFont typeface="Wingdings" panose="05000000000000000000" pitchFamily="2" charset="2"/>
              <a:buChar char="Ø"/>
            </a:pPr>
            <a:r>
              <a:rPr lang="en-US" sz="2400" dirty="0"/>
              <a:t>Discussion</a:t>
            </a:r>
          </a:p>
          <a:p>
            <a:pPr lvl="1"/>
            <a:endParaRPr lang="en-US" dirty="0"/>
          </a:p>
          <a:p>
            <a:endParaRPr lang="en-US" altLang="en-US" dirty="0">
              <a:latin typeface="Minion Pro" panose="02040503050201020203" charset="0"/>
            </a:endParaRPr>
          </a:p>
        </p:txBody>
      </p:sp>
    </p:spTree>
    <p:extLst>
      <p:ext uri="{BB962C8B-B14F-4D97-AF65-F5344CB8AC3E}">
        <p14:creationId xmlns:p14="http://schemas.microsoft.com/office/powerpoint/2010/main" val="3459597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elf-Care/Awareness"/>
          <p:cNvSpPr txBox="1">
            <a:spLocks noGrp="1"/>
          </p:cNvSpPr>
          <p:nvPr>
            <p:ph type="title"/>
          </p:nvPr>
        </p:nvSpPr>
        <p:spPr>
          <a:xfrm>
            <a:off x="308840" y="789940"/>
            <a:ext cx="22015220" cy="673993"/>
          </a:xfrm>
          <a:prstGeom prst="rect">
            <a:avLst/>
          </a:prstGeom>
        </p:spPr>
        <p:txBody>
          <a:bodyPr lIns="50800" tIns="50800" rIns="50800" bIns="50800" anchor="t"/>
          <a:lstStyle>
            <a:lvl1pPr defTabSz="2438338">
              <a:lnSpc>
                <a:spcPct val="80000"/>
              </a:lnSpc>
              <a:defRPr sz="3900" cap="none" spc="-78">
                <a:solidFill>
                  <a:srgbClr val="000000"/>
                </a:solidFill>
                <a:latin typeface="+mn-lt"/>
                <a:ea typeface="+mn-ea"/>
                <a:cs typeface="+mn-cs"/>
                <a:sym typeface="Calibri"/>
              </a:defRPr>
            </a:lvl1pPr>
          </a:lstStyle>
          <a:p>
            <a:r>
              <a:t>Self-Care/Awareness</a:t>
            </a:r>
          </a:p>
        </p:txBody>
      </p:sp>
      <p:sp>
        <p:nvSpPr>
          <p:cNvPr id="225" name="Self-Reflection…"/>
          <p:cNvSpPr txBox="1"/>
          <p:nvPr/>
        </p:nvSpPr>
        <p:spPr>
          <a:xfrm>
            <a:off x="348402" y="1967360"/>
            <a:ext cx="9077790" cy="41303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b="1" u="sng"/>
            </a:pPr>
            <a:r>
              <a:t>Self-Reflection</a:t>
            </a:r>
          </a:p>
          <a:p>
            <a:endParaRPr/>
          </a:p>
          <a:p>
            <a:pPr marL="180473" indent="-180473">
              <a:buSzPct val="100000"/>
              <a:buChar char="•"/>
            </a:pPr>
            <a:r>
              <a:t>We all have biased beliefs – explore your own</a:t>
            </a:r>
          </a:p>
          <a:p>
            <a:pPr marL="180473" indent="-180473">
              <a:buSzPct val="100000"/>
              <a:buChar char="•"/>
            </a:pPr>
            <a:r>
              <a:t>Explore your intersecting identities</a:t>
            </a:r>
          </a:p>
          <a:p>
            <a:pPr marL="180473" indent="-180473">
              <a:buSzPct val="100000"/>
              <a:buChar char="•"/>
            </a:pPr>
            <a:r>
              <a:t>Recognize your privilege</a:t>
            </a:r>
          </a:p>
          <a:p>
            <a:endParaRPr/>
          </a:p>
          <a:p>
            <a:pPr>
              <a:defRPr b="1" u="sng"/>
            </a:pPr>
            <a:r>
              <a:t>Education</a:t>
            </a:r>
          </a:p>
          <a:p>
            <a:endParaRPr/>
          </a:p>
          <a:p>
            <a:pPr marL="180473" indent="-180473">
              <a:buSzPct val="100000"/>
              <a:buChar char="•"/>
            </a:pPr>
            <a:r>
              <a:t>Take advantage of what is available around you/at Loyola (panels, events, student organization events, etc.)</a:t>
            </a:r>
          </a:p>
          <a:p>
            <a:pPr marL="180473" indent="-180473">
              <a:buSzPct val="100000"/>
              <a:buChar char="•"/>
            </a:pPr>
            <a:r>
              <a:t>Explore and participate in groups on campus or professional associations</a:t>
            </a:r>
          </a:p>
          <a:p>
            <a:pPr marL="180473" indent="-180473">
              <a:buSzPct val="100000"/>
              <a:buChar char="•"/>
            </a:pPr>
            <a:r>
              <a:t>Seek additional resources </a:t>
            </a:r>
          </a:p>
          <a:p>
            <a:pPr marL="180473" indent="-180473">
              <a:buSzPct val="100000"/>
              <a:buChar char="•"/>
            </a:pPr>
            <a:r>
              <a:t>Do not exclusively seek BIPOC (Black, Indigenous, people of color) friends, family members, students, or colleagues to educate you - take initiative </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Self-Care/Awareness"/>
          <p:cNvSpPr txBox="1">
            <a:spLocks noGrp="1"/>
          </p:cNvSpPr>
          <p:nvPr>
            <p:ph type="title"/>
          </p:nvPr>
        </p:nvSpPr>
        <p:spPr>
          <a:xfrm>
            <a:off x="400623" y="789940"/>
            <a:ext cx="18034031" cy="673993"/>
          </a:xfrm>
          <a:prstGeom prst="rect">
            <a:avLst/>
          </a:prstGeom>
        </p:spPr>
        <p:txBody>
          <a:bodyPr lIns="50800" tIns="50800" rIns="50800" bIns="50800" anchor="t"/>
          <a:lstStyle>
            <a:lvl1pPr defTabSz="2438338">
              <a:lnSpc>
                <a:spcPct val="80000"/>
              </a:lnSpc>
              <a:defRPr sz="3900" cap="none" spc="-78">
                <a:solidFill>
                  <a:srgbClr val="000000"/>
                </a:solidFill>
                <a:latin typeface="+mn-lt"/>
                <a:ea typeface="+mn-ea"/>
                <a:cs typeface="+mn-cs"/>
                <a:sym typeface="Calibri"/>
              </a:defRPr>
            </a:lvl1pPr>
          </a:lstStyle>
          <a:p>
            <a:r>
              <a:t>Self-Care/Awareness</a:t>
            </a:r>
          </a:p>
        </p:txBody>
      </p:sp>
      <p:sp>
        <p:nvSpPr>
          <p:cNvPr id="228" name="Set Boundaries…"/>
          <p:cNvSpPr txBox="1"/>
          <p:nvPr/>
        </p:nvSpPr>
        <p:spPr>
          <a:xfrm>
            <a:off x="348402" y="1967360"/>
            <a:ext cx="8981238" cy="32540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b="1" u="sng"/>
            </a:pPr>
            <a:r>
              <a:t>Set Boundaries</a:t>
            </a:r>
          </a:p>
          <a:p>
            <a:endParaRPr/>
          </a:p>
          <a:p>
            <a:pPr marL="180473" indent="-180473">
              <a:buSzPct val="100000"/>
              <a:buChar char="•"/>
            </a:pPr>
            <a:r>
              <a:t>Manage contact with people and places that harm you (not to be confused with brave spaces)</a:t>
            </a:r>
          </a:p>
          <a:p>
            <a:pPr marL="180473" indent="-180473">
              <a:buSzPct val="100000"/>
              <a:buChar char="•"/>
            </a:pPr>
            <a:r>
              <a:t>Recognize your own dis/comfort in discussing bias or other possibly triggering topics</a:t>
            </a:r>
          </a:p>
          <a:p>
            <a:pPr marL="180473" indent="-180473">
              <a:buSzPct val="100000"/>
              <a:buChar char="•"/>
            </a:pPr>
            <a:r>
              <a:t>Engage and disengage in conversations as needed</a:t>
            </a:r>
          </a:p>
          <a:p>
            <a:endParaRPr/>
          </a:p>
          <a:p>
            <a:pPr>
              <a:defRPr b="1" u="sng"/>
            </a:pPr>
            <a:r>
              <a:t>Find Ways to Speak Up</a:t>
            </a:r>
          </a:p>
          <a:p>
            <a:endParaRPr/>
          </a:p>
          <a:p>
            <a:pPr marL="180473" indent="-180473">
              <a:buSzPct val="100000"/>
              <a:buChar char="•"/>
            </a:pPr>
            <a:r>
              <a:t>Assess your comfort level and risk tolerance</a:t>
            </a:r>
          </a:p>
          <a:p>
            <a:pPr marL="180473" indent="-180473">
              <a:buSzPct val="100000"/>
              <a:buChar char="•"/>
            </a:pPr>
            <a:r>
              <a:t>Join organizations and advocacy groups</a:t>
            </a:r>
          </a:p>
          <a:p>
            <a:pPr marL="180473" indent="-180473">
              <a:buSzPct val="100000"/>
              <a:buChar char="•"/>
            </a:pPr>
            <a:r>
              <a:t>Speak out/up in your classrooms, faculty meetings/committees, public forums, etc.</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4B22D-2C93-4FE6-A0AE-E1F001813CB2}"/>
              </a:ext>
            </a:extLst>
          </p:cNvPr>
          <p:cNvSpPr>
            <a:spLocks noGrp="1"/>
          </p:cNvSpPr>
          <p:nvPr>
            <p:ph type="ctrTitle"/>
          </p:nvPr>
        </p:nvSpPr>
        <p:spPr/>
        <p:txBody>
          <a:bodyPr/>
          <a:lstStyle/>
          <a:p>
            <a:r>
              <a:rPr lang="en-US"/>
              <a:t>Mary Byrn, PhD, RN</a:t>
            </a:r>
            <a:endParaRPr lang="en-US" dirty="0"/>
          </a:p>
        </p:txBody>
      </p:sp>
      <p:sp>
        <p:nvSpPr>
          <p:cNvPr id="3" name="Subtitle 2">
            <a:extLst>
              <a:ext uri="{FF2B5EF4-FFF2-40B4-BE49-F238E27FC236}">
                <a16:creationId xmlns:a16="http://schemas.microsoft.com/office/drawing/2014/main" id="{605FE9D8-EABD-4538-ACED-C1D9B17A7A08}"/>
              </a:ext>
            </a:extLst>
          </p:cNvPr>
          <p:cNvSpPr>
            <a:spLocks noGrp="1"/>
          </p:cNvSpPr>
          <p:nvPr>
            <p:ph type="subTitle" idx="1"/>
          </p:nvPr>
        </p:nvSpPr>
        <p:spPr/>
        <p:txBody>
          <a:bodyPr>
            <a:normAutofit fontScale="92500" lnSpcReduction="20000"/>
          </a:bodyPr>
          <a:lstStyle/>
          <a:p>
            <a:r>
              <a:rPr lang="en-US" dirty="0"/>
              <a:t>Associate Professor, Marcella </a:t>
            </a:r>
            <a:r>
              <a:rPr lang="en-US" dirty="0" err="1"/>
              <a:t>Niehoff</a:t>
            </a:r>
            <a:r>
              <a:rPr lang="en-US" dirty="0"/>
              <a:t> School of Nursing</a:t>
            </a:r>
          </a:p>
          <a:p>
            <a:r>
              <a:rPr lang="en-US" dirty="0"/>
              <a:t>Course: GNUR 207: Concepts of Professional Nursing Practice</a:t>
            </a:r>
          </a:p>
        </p:txBody>
      </p:sp>
    </p:spTree>
    <p:extLst>
      <p:ext uri="{BB962C8B-B14F-4D97-AF65-F5344CB8AC3E}">
        <p14:creationId xmlns:p14="http://schemas.microsoft.com/office/powerpoint/2010/main" val="33119896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3308A3-20CA-4632-B106-73E60F5704A1}"/>
              </a:ext>
            </a:extLst>
          </p:cNvPr>
          <p:cNvSpPr>
            <a:spLocks noGrp="1"/>
          </p:cNvSpPr>
          <p:nvPr>
            <p:ph type="title"/>
          </p:nvPr>
        </p:nvSpPr>
        <p:spPr>
          <a:xfrm>
            <a:off x="457200" y="274638"/>
            <a:ext cx="8229600" cy="1143000"/>
          </a:xfrm>
        </p:spPr>
        <p:txBody>
          <a:bodyPr anchor="ctr">
            <a:normAutofit/>
          </a:bodyPr>
          <a:lstStyle/>
          <a:p>
            <a:r>
              <a:rPr lang="en-US" dirty="0"/>
              <a:t>First Steps</a:t>
            </a:r>
          </a:p>
        </p:txBody>
      </p:sp>
      <p:sp>
        <p:nvSpPr>
          <p:cNvPr id="2" name="Content Placeholder 1">
            <a:extLst>
              <a:ext uri="{FF2B5EF4-FFF2-40B4-BE49-F238E27FC236}">
                <a16:creationId xmlns:a16="http://schemas.microsoft.com/office/drawing/2014/main" id="{3DB95F6C-9AAB-4B46-B64C-56468A07A5AD}"/>
              </a:ext>
            </a:extLst>
          </p:cNvPr>
          <p:cNvSpPr>
            <a:spLocks noGrp="1"/>
          </p:cNvSpPr>
          <p:nvPr>
            <p:ph sz="half" idx="1"/>
          </p:nvPr>
        </p:nvSpPr>
        <p:spPr>
          <a:xfrm>
            <a:off x="457200" y="1600200"/>
            <a:ext cx="4038600" cy="4525963"/>
          </a:xfrm>
        </p:spPr>
        <p:txBody>
          <a:bodyPr>
            <a:normAutofit/>
          </a:bodyPr>
          <a:lstStyle/>
          <a:p>
            <a:r>
              <a:rPr lang="en-US" dirty="0"/>
              <a:t>First- attended the Online Reading Group offered by Center for Experiential Learning.</a:t>
            </a:r>
          </a:p>
          <a:p>
            <a:r>
              <a:rPr lang="en-US" dirty="0"/>
              <a:t>Second- attended multiple sessions of the Anti-Racist Pedagogy Series</a:t>
            </a:r>
          </a:p>
          <a:p>
            <a:endParaRPr lang="en-US" dirty="0"/>
          </a:p>
        </p:txBody>
      </p:sp>
      <p:pic>
        <p:nvPicPr>
          <p:cNvPr id="9" name="Picture 8" descr="A picture containing text, tree, grass, outdoor&#10;&#10;Description automatically generated">
            <a:extLst>
              <a:ext uri="{FF2B5EF4-FFF2-40B4-BE49-F238E27FC236}">
                <a16:creationId xmlns:a16="http://schemas.microsoft.com/office/drawing/2014/main" id="{2714296B-FFBE-4B2E-B7BB-39ACF870BA0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648200" y="2348706"/>
            <a:ext cx="4038600" cy="3028950"/>
          </a:xfrm>
          <a:prstGeom prst="rect">
            <a:avLst/>
          </a:prstGeom>
          <a:noFill/>
        </p:spPr>
      </p:pic>
      <p:sp>
        <p:nvSpPr>
          <p:cNvPr id="10" name="TextBox 9">
            <a:extLst>
              <a:ext uri="{FF2B5EF4-FFF2-40B4-BE49-F238E27FC236}">
                <a16:creationId xmlns:a16="http://schemas.microsoft.com/office/drawing/2014/main" id="{EB57F2E7-0751-48C0-8D6A-D1D998ACFFA6}"/>
              </a:ext>
            </a:extLst>
          </p:cNvPr>
          <p:cNvSpPr txBox="1"/>
          <p:nvPr/>
        </p:nvSpPr>
        <p:spPr>
          <a:xfrm>
            <a:off x="6499984" y="5177601"/>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flickr.com/photos/melodycampbell/2656648042">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2854913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3308A3-20CA-4632-B106-73E60F5704A1}"/>
              </a:ext>
            </a:extLst>
          </p:cNvPr>
          <p:cNvSpPr>
            <a:spLocks noGrp="1"/>
          </p:cNvSpPr>
          <p:nvPr>
            <p:ph type="title"/>
          </p:nvPr>
        </p:nvSpPr>
        <p:spPr>
          <a:xfrm>
            <a:off x="457200" y="274638"/>
            <a:ext cx="8229600" cy="1143000"/>
          </a:xfrm>
        </p:spPr>
        <p:txBody>
          <a:bodyPr anchor="ctr">
            <a:normAutofit/>
          </a:bodyPr>
          <a:lstStyle/>
          <a:p>
            <a:r>
              <a:rPr lang="en-US" dirty="0"/>
              <a:t>Second Step</a:t>
            </a:r>
          </a:p>
        </p:txBody>
      </p:sp>
      <p:pic>
        <p:nvPicPr>
          <p:cNvPr id="5" name="Picture 4" descr="A child walking on a dirt path&#10;&#10;Description automatically generated with low confidence">
            <a:extLst>
              <a:ext uri="{FF2B5EF4-FFF2-40B4-BE49-F238E27FC236}">
                <a16:creationId xmlns:a16="http://schemas.microsoft.com/office/drawing/2014/main" id="{B198BB54-DC48-4CAB-967D-6A4DF364A24A}"/>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34269" r="6168" b="-1"/>
          <a:stretch/>
        </p:blipFill>
        <p:spPr>
          <a:xfrm>
            <a:off x="457200" y="1600200"/>
            <a:ext cx="4038600" cy="4525963"/>
          </a:xfrm>
          <a:prstGeom prst="rect">
            <a:avLst/>
          </a:prstGeom>
          <a:noFill/>
        </p:spPr>
      </p:pic>
      <p:sp>
        <p:nvSpPr>
          <p:cNvPr id="2" name="Content Placeholder 1">
            <a:extLst>
              <a:ext uri="{FF2B5EF4-FFF2-40B4-BE49-F238E27FC236}">
                <a16:creationId xmlns:a16="http://schemas.microsoft.com/office/drawing/2014/main" id="{3DB95F6C-9AAB-4B46-B64C-56468A07A5AD}"/>
              </a:ext>
            </a:extLst>
          </p:cNvPr>
          <p:cNvSpPr>
            <a:spLocks noGrp="1"/>
          </p:cNvSpPr>
          <p:nvPr>
            <p:ph sz="half" idx="2"/>
          </p:nvPr>
        </p:nvSpPr>
        <p:spPr>
          <a:xfrm>
            <a:off x="4648200" y="1600200"/>
            <a:ext cx="4038600" cy="4525963"/>
          </a:xfrm>
        </p:spPr>
        <p:txBody>
          <a:bodyPr>
            <a:normAutofit/>
          </a:bodyPr>
          <a:lstStyle/>
          <a:p>
            <a:r>
              <a:rPr lang="en-US" dirty="0"/>
              <a:t>Read the course description and course outcomes</a:t>
            </a:r>
          </a:p>
          <a:p>
            <a:r>
              <a:rPr lang="en-US" dirty="0"/>
              <a:t>Met with other faculty teaching course</a:t>
            </a:r>
          </a:p>
          <a:p>
            <a:r>
              <a:rPr lang="en-US" dirty="0"/>
              <a:t>Took each course outcome and scheduled it in course calendar</a:t>
            </a:r>
          </a:p>
          <a:p>
            <a:endParaRPr lang="en-US" dirty="0"/>
          </a:p>
        </p:txBody>
      </p:sp>
      <p:sp>
        <p:nvSpPr>
          <p:cNvPr id="6" name="TextBox 5">
            <a:extLst>
              <a:ext uri="{FF2B5EF4-FFF2-40B4-BE49-F238E27FC236}">
                <a16:creationId xmlns:a16="http://schemas.microsoft.com/office/drawing/2014/main" id="{97C1A370-6AFE-44C9-90E0-6008D005B100}"/>
              </a:ext>
            </a:extLst>
          </p:cNvPr>
          <p:cNvSpPr txBox="1"/>
          <p:nvPr/>
        </p:nvSpPr>
        <p:spPr>
          <a:xfrm>
            <a:off x="2188758" y="5926108"/>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changestrategy.net/baby-steps-1/">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1569338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DB95F6C-9AAB-4B46-B64C-56468A07A5AD}"/>
              </a:ext>
            </a:extLst>
          </p:cNvPr>
          <p:cNvSpPr>
            <a:spLocks noGrp="1"/>
          </p:cNvSpPr>
          <p:nvPr>
            <p:ph idx="1"/>
          </p:nvPr>
        </p:nvSpPr>
        <p:spPr>
          <a:xfrm>
            <a:off x="479446" y="1887354"/>
            <a:ext cx="7972380" cy="4018389"/>
          </a:xfrm>
        </p:spPr>
        <p:txBody>
          <a:bodyPr>
            <a:normAutofit fontScale="55000" lnSpcReduction="20000"/>
          </a:bodyPr>
          <a:lstStyle/>
          <a:p>
            <a:r>
              <a:rPr lang="en-US" dirty="0"/>
              <a:t>Moved from primarily lecture method to seminar and discussion style class</a:t>
            </a:r>
          </a:p>
          <a:p>
            <a:pPr lvl="1"/>
            <a:r>
              <a:rPr lang="en-US" dirty="0"/>
              <a:t>Students assigned “pre-class work” every week.  </a:t>
            </a:r>
          </a:p>
          <a:p>
            <a:pPr lvl="1"/>
            <a:r>
              <a:rPr lang="en-US" dirty="0"/>
              <a:t>Included reading articles, watching YouTube videos, listening to podcasts, searching the internet</a:t>
            </a:r>
          </a:p>
          <a:p>
            <a:pPr lvl="1"/>
            <a:r>
              <a:rPr lang="en-US" dirty="0"/>
              <a:t>Used breakout rooms</a:t>
            </a:r>
          </a:p>
          <a:p>
            <a:r>
              <a:rPr lang="en-US" dirty="0"/>
              <a:t>Removed textbook</a:t>
            </a:r>
          </a:p>
          <a:p>
            <a:pPr lvl="1"/>
            <a:r>
              <a:rPr lang="en-US" dirty="0"/>
              <a:t>Used “</a:t>
            </a:r>
            <a:r>
              <a:rPr lang="en-US" i="1" dirty="0"/>
              <a:t>Immortal Life of Henrietta Lacks</a:t>
            </a:r>
            <a:r>
              <a:rPr lang="en-US" dirty="0"/>
              <a:t>” by Rebecca Skloot</a:t>
            </a:r>
          </a:p>
          <a:p>
            <a:r>
              <a:rPr lang="en-US" dirty="0"/>
              <a:t>Majority of class was student led discussion</a:t>
            </a:r>
          </a:p>
          <a:p>
            <a:pPr lvl="1"/>
            <a:r>
              <a:rPr lang="en-US" dirty="0"/>
              <a:t>Students would select a topic from a list or purpose their own topic</a:t>
            </a:r>
          </a:p>
          <a:p>
            <a:pPr lvl="1"/>
            <a:r>
              <a:rPr lang="en-US" dirty="0"/>
              <a:t>Assign a resource for class to review before class</a:t>
            </a:r>
          </a:p>
          <a:p>
            <a:pPr lvl="1"/>
            <a:r>
              <a:rPr lang="en-US" dirty="0"/>
              <a:t>Evaluate the resource using the CRAPP evaluation</a:t>
            </a:r>
          </a:p>
          <a:p>
            <a:r>
              <a:rPr lang="en-US" dirty="0"/>
              <a:t>Removed quizzes and exams</a:t>
            </a:r>
          </a:p>
          <a:p>
            <a:pPr lvl="1"/>
            <a:r>
              <a:rPr lang="en-US" dirty="0"/>
              <a:t>Replaced with six reflection assignments</a:t>
            </a:r>
          </a:p>
          <a:p>
            <a:pPr lvl="2"/>
            <a:r>
              <a:rPr lang="en-US" dirty="0"/>
              <a:t>Three on Henrietta Lacks reading and three on personal reflection of topic chosen</a:t>
            </a:r>
          </a:p>
        </p:txBody>
      </p:sp>
      <p:sp>
        <p:nvSpPr>
          <p:cNvPr id="3" name="Title 2">
            <a:extLst>
              <a:ext uri="{FF2B5EF4-FFF2-40B4-BE49-F238E27FC236}">
                <a16:creationId xmlns:a16="http://schemas.microsoft.com/office/drawing/2014/main" id="{0D3308A3-20CA-4632-B106-73E60F5704A1}"/>
              </a:ext>
            </a:extLst>
          </p:cNvPr>
          <p:cNvSpPr>
            <a:spLocks noGrp="1"/>
          </p:cNvSpPr>
          <p:nvPr>
            <p:ph type="title"/>
          </p:nvPr>
        </p:nvSpPr>
        <p:spPr>
          <a:xfrm>
            <a:off x="479448" y="626970"/>
            <a:ext cx="7972378" cy="1143000"/>
          </a:xfrm>
        </p:spPr>
        <p:txBody>
          <a:bodyPr/>
          <a:lstStyle/>
          <a:p>
            <a:r>
              <a:rPr lang="en-US" dirty="0"/>
              <a:t>Biggest Changes</a:t>
            </a:r>
          </a:p>
        </p:txBody>
      </p:sp>
      <p:sp>
        <p:nvSpPr>
          <p:cNvPr id="4" name="Text Placeholder 3">
            <a:extLst>
              <a:ext uri="{FF2B5EF4-FFF2-40B4-BE49-F238E27FC236}">
                <a16:creationId xmlns:a16="http://schemas.microsoft.com/office/drawing/2014/main" id="{40715E69-42DA-4B0A-8E1C-96FB5794FD4B}"/>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8815299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DB95F6C-9AAB-4B46-B64C-56468A07A5AD}"/>
              </a:ext>
            </a:extLst>
          </p:cNvPr>
          <p:cNvSpPr>
            <a:spLocks noGrp="1"/>
          </p:cNvSpPr>
          <p:nvPr>
            <p:ph idx="1"/>
          </p:nvPr>
        </p:nvSpPr>
        <p:spPr>
          <a:xfrm>
            <a:off x="479446" y="1887353"/>
            <a:ext cx="7972380" cy="4268829"/>
          </a:xfrm>
        </p:spPr>
        <p:txBody>
          <a:bodyPr>
            <a:normAutofit fontScale="85000" lnSpcReduction="20000"/>
          </a:bodyPr>
          <a:lstStyle/>
          <a:p>
            <a:r>
              <a:rPr lang="en-US" dirty="0"/>
              <a:t>Completed a mid-semester evaluation as a check in</a:t>
            </a:r>
          </a:p>
          <a:p>
            <a:r>
              <a:rPr lang="en-US" dirty="0"/>
              <a:t>Smart Eval feedback was very positive</a:t>
            </a:r>
          </a:p>
          <a:p>
            <a:pPr lvl="1"/>
            <a:r>
              <a:rPr lang="en-US" dirty="0"/>
              <a:t>Section 003: Response rate 91%</a:t>
            </a:r>
          </a:p>
          <a:p>
            <a:pPr lvl="2"/>
            <a:r>
              <a:rPr lang="en-US" dirty="0"/>
              <a:t>Average of items greater than 4.0</a:t>
            </a:r>
          </a:p>
          <a:p>
            <a:pPr lvl="1"/>
            <a:r>
              <a:rPr lang="en-US" dirty="0"/>
              <a:t>Section 004: Response rate 84%</a:t>
            </a:r>
          </a:p>
          <a:p>
            <a:pPr lvl="2"/>
            <a:r>
              <a:rPr lang="en-US" dirty="0"/>
              <a:t>Average of items greater than 4.0</a:t>
            </a:r>
          </a:p>
          <a:p>
            <a:pPr lvl="1"/>
            <a:r>
              <a:rPr lang="en-US" dirty="0"/>
              <a:t>Themes from comments:</a:t>
            </a:r>
          </a:p>
          <a:p>
            <a:pPr lvl="2"/>
            <a:r>
              <a:rPr lang="en-US" dirty="0"/>
              <a:t>Students appreciated being able to discuss topics and learn from each other</a:t>
            </a:r>
          </a:p>
          <a:p>
            <a:pPr lvl="2"/>
            <a:r>
              <a:rPr lang="en-US" dirty="0"/>
              <a:t>Students felt the course was engaging</a:t>
            </a:r>
          </a:p>
          <a:p>
            <a:pPr lvl="2"/>
            <a:r>
              <a:rPr lang="en-US" dirty="0"/>
              <a:t>Students felt it was a safe space to share and learn from each other</a:t>
            </a:r>
          </a:p>
          <a:p>
            <a:endParaRPr lang="en-US" dirty="0"/>
          </a:p>
        </p:txBody>
      </p:sp>
      <p:sp>
        <p:nvSpPr>
          <p:cNvPr id="3" name="Title 2">
            <a:extLst>
              <a:ext uri="{FF2B5EF4-FFF2-40B4-BE49-F238E27FC236}">
                <a16:creationId xmlns:a16="http://schemas.microsoft.com/office/drawing/2014/main" id="{0D3308A3-20CA-4632-B106-73E60F5704A1}"/>
              </a:ext>
            </a:extLst>
          </p:cNvPr>
          <p:cNvSpPr>
            <a:spLocks noGrp="1"/>
          </p:cNvSpPr>
          <p:nvPr>
            <p:ph type="title"/>
          </p:nvPr>
        </p:nvSpPr>
        <p:spPr>
          <a:xfrm>
            <a:off x="479448" y="626970"/>
            <a:ext cx="7972378" cy="1143000"/>
          </a:xfrm>
        </p:spPr>
        <p:txBody>
          <a:bodyPr/>
          <a:lstStyle/>
          <a:p>
            <a:r>
              <a:rPr lang="en-US" dirty="0"/>
              <a:t>Feedback from Students</a:t>
            </a:r>
          </a:p>
        </p:txBody>
      </p:sp>
      <p:sp>
        <p:nvSpPr>
          <p:cNvPr id="4" name="Text Placeholder 3">
            <a:extLst>
              <a:ext uri="{FF2B5EF4-FFF2-40B4-BE49-F238E27FC236}">
                <a16:creationId xmlns:a16="http://schemas.microsoft.com/office/drawing/2014/main" id="{40715E69-42DA-4B0A-8E1C-96FB5794FD4B}"/>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6136403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3308A3-20CA-4632-B106-73E60F5704A1}"/>
              </a:ext>
            </a:extLst>
          </p:cNvPr>
          <p:cNvSpPr>
            <a:spLocks noGrp="1"/>
          </p:cNvSpPr>
          <p:nvPr>
            <p:ph type="title"/>
          </p:nvPr>
        </p:nvSpPr>
        <p:spPr>
          <a:xfrm>
            <a:off x="457200" y="274638"/>
            <a:ext cx="8229600" cy="1143000"/>
          </a:xfrm>
        </p:spPr>
        <p:txBody>
          <a:bodyPr anchor="ctr">
            <a:normAutofit/>
          </a:bodyPr>
          <a:lstStyle/>
          <a:p>
            <a:r>
              <a:rPr lang="en-US" dirty="0"/>
              <a:t>Changes for Spring Semester</a:t>
            </a:r>
          </a:p>
        </p:txBody>
      </p:sp>
      <p:sp>
        <p:nvSpPr>
          <p:cNvPr id="2" name="Content Placeholder 1">
            <a:extLst>
              <a:ext uri="{FF2B5EF4-FFF2-40B4-BE49-F238E27FC236}">
                <a16:creationId xmlns:a16="http://schemas.microsoft.com/office/drawing/2014/main" id="{3DB95F6C-9AAB-4B46-B64C-56468A07A5AD}"/>
              </a:ext>
            </a:extLst>
          </p:cNvPr>
          <p:cNvSpPr>
            <a:spLocks noGrp="1"/>
          </p:cNvSpPr>
          <p:nvPr>
            <p:ph sz="half" idx="1"/>
          </p:nvPr>
        </p:nvSpPr>
        <p:spPr>
          <a:xfrm>
            <a:off x="457200" y="1600200"/>
            <a:ext cx="4038600" cy="4525963"/>
          </a:xfrm>
        </p:spPr>
        <p:txBody>
          <a:bodyPr>
            <a:normAutofit/>
          </a:bodyPr>
          <a:lstStyle/>
          <a:p>
            <a:r>
              <a:rPr lang="en-US" dirty="0"/>
              <a:t>Reduce the number of Lacks reflections and improve the rubric</a:t>
            </a:r>
          </a:p>
          <a:p>
            <a:r>
              <a:rPr lang="en-US" dirty="0"/>
              <a:t>Increase the amount of grade designated for completion of “pre-class work”</a:t>
            </a:r>
          </a:p>
          <a:p>
            <a:r>
              <a:rPr lang="en-US" dirty="0"/>
              <a:t>Add inclusive statement to syllabus</a:t>
            </a:r>
          </a:p>
          <a:p>
            <a:endParaRPr lang="en-US" dirty="0"/>
          </a:p>
        </p:txBody>
      </p:sp>
      <p:pic>
        <p:nvPicPr>
          <p:cNvPr id="6" name="Picture 5" descr="Logo&#10;&#10;Description automatically generated">
            <a:extLst>
              <a:ext uri="{FF2B5EF4-FFF2-40B4-BE49-F238E27FC236}">
                <a16:creationId xmlns:a16="http://schemas.microsoft.com/office/drawing/2014/main" id="{6023E843-E4A5-46B2-AB66-15ABB941275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648200" y="1843881"/>
            <a:ext cx="4038600" cy="4038600"/>
          </a:xfrm>
          <a:prstGeom prst="rect">
            <a:avLst/>
          </a:prstGeom>
          <a:noFill/>
        </p:spPr>
      </p:pic>
      <p:sp>
        <p:nvSpPr>
          <p:cNvPr id="7" name="TextBox 6">
            <a:extLst>
              <a:ext uri="{FF2B5EF4-FFF2-40B4-BE49-F238E27FC236}">
                <a16:creationId xmlns:a16="http://schemas.microsoft.com/office/drawing/2014/main" id="{C300B565-E355-46BF-BA28-7F1ACE368524}"/>
              </a:ext>
            </a:extLst>
          </p:cNvPr>
          <p:cNvSpPr txBox="1"/>
          <p:nvPr/>
        </p:nvSpPr>
        <p:spPr>
          <a:xfrm>
            <a:off x="6379758" y="5682426"/>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jlambert56.wordpress.com/2015/04/15/technology-integration-leading-the-change/">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29838671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DB95F6C-9AAB-4B46-B64C-56468A07A5AD}"/>
              </a:ext>
            </a:extLst>
          </p:cNvPr>
          <p:cNvSpPr>
            <a:spLocks noGrp="1"/>
          </p:cNvSpPr>
          <p:nvPr>
            <p:ph idx="1"/>
          </p:nvPr>
        </p:nvSpPr>
        <p:spPr>
          <a:xfrm>
            <a:off x="479446" y="1887354"/>
            <a:ext cx="7972380" cy="4408610"/>
          </a:xfrm>
        </p:spPr>
        <p:txBody>
          <a:bodyPr>
            <a:normAutofit/>
          </a:bodyPr>
          <a:lstStyle/>
          <a:p>
            <a:r>
              <a:rPr lang="en-US" dirty="0"/>
              <a:t>Hard to estimate total amount of time to make changes</a:t>
            </a:r>
          </a:p>
          <a:p>
            <a:pPr lvl="1"/>
            <a:r>
              <a:rPr lang="en-US" dirty="0"/>
              <a:t>Took the most time was finding resources</a:t>
            </a:r>
          </a:p>
          <a:p>
            <a:pPr lvl="1"/>
            <a:r>
              <a:rPr lang="en-US" dirty="0"/>
              <a:t>Course is grading intensive</a:t>
            </a:r>
          </a:p>
          <a:p>
            <a:r>
              <a:rPr lang="en-US" dirty="0"/>
              <a:t>Based on student feedback, it was worth it</a:t>
            </a:r>
          </a:p>
          <a:p>
            <a:r>
              <a:rPr lang="en-US" dirty="0"/>
              <a:t>Enjoyed the student led discussions and learning from their resources </a:t>
            </a:r>
          </a:p>
          <a:p>
            <a:endParaRPr lang="en-US" dirty="0"/>
          </a:p>
        </p:txBody>
      </p:sp>
      <p:sp>
        <p:nvSpPr>
          <p:cNvPr id="3" name="Title 2">
            <a:extLst>
              <a:ext uri="{FF2B5EF4-FFF2-40B4-BE49-F238E27FC236}">
                <a16:creationId xmlns:a16="http://schemas.microsoft.com/office/drawing/2014/main" id="{0D3308A3-20CA-4632-B106-73E60F5704A1}"/>
              </a:ext>
            </a:extLst>
          </p:cNvPr>
          <p:cNvSpPr>
            <a:spLocks noGrp="1"/>
          </p:cNvSpPr>
          <p:nvPr>
            <p:ph type="title"/>
          </p:nvPr>
        </p:nvSpPr>
        <p:spPr>
          <a:xfrm>
            <a:off x="479448" y="626970"/>
            <a:ext cx="7972378" cy="1143000"/>
          </a:xfrm>
        </p:spPr>
        <p:txBody>
          <a:bodyPr>
            <a:normAutofit fontScale="90000"/>
          </a:bodyPr>
          <a:lstStyle/>
          <a:p>
            <a:r>
              <a:rPr lang="en-US" dirty="0">
                <a:cs typeface="Calibri Light"/>
              </a:rPr>
              <a:t>Workload and personal reflection</a:t>
            </a:r>
            <a:endParaRPr lang="en-US" dirty="0"/>
          </a:p>
        </p:txBody>
      </p:sp>
      <p:sp>
        <p:nvSpPr>
          <p:cNvPr id="4" name="Text Placeholder 3">
            <a:extLst>
              <a:ext uri="{FF2B5EF4-FFF2-40B4-BE49-F238E27FC236}">
                <a16:creationId xmlns:a16="http://schemas.microsoft.com/office/drawing/2014/main" id="{40715E69-42DA-4B0A-8E1C-96FB5794FD4B}"/>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831163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1810" r="22771" b="13644"/>
          <a:stretch/>
        </p:blipFill>
        <p:spPr>
          <a:xfrm>
            <a:off x="7772400" y="5439394"/>
            <a:ext cx="1140177" cy="1291383"/>
          </a:xfrm>
          <a:prstGeom prst="rect">
            <a:avLst/>
          </a:prstGeom>
        </p:spPr>
      </p:pic>
      <p:sp>
        <p:nvSpPr>
          <p:cNvPr id="5" name="Rectangle 4"/>
          <p:cNvSpPr/>
          <p:nvPr/>
        </p:nvSpPr>
        <p:spPr>
          <a:xfrm>
            <a:off x="1524000" y="6246181"/>
            <a:ext cx="431051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Minion Pro" pitchFamily="18" charset="0"/>
                <a:ea typeface="+mn-ea"/>
                <a:cs typeface="+mn-cs"/>
              </a:rPr>
              <a:t> Knowledge in your grasp</a:t>
            </a:r>
          </a:p>
        </p:txBody>
      </p:sp>
      <p:cxnSp>
        <p:nvCxnSpPr>
          <p:cNvPr id="16" name="Straight Connector 15"/>
          <p:cNvCxnSpPr/>
          <p:nvPr/>
        </p:nvCxnSpPr>
        <p:spPr>
          <a:xfrm>
            <a:off x="0" y="5257800"/>
            <a:ext cx="9144000" cy="0"/>
          </a:xfrm>
          <a:prstGeom prst="line">
            <a:avLst/>
          </a:prstGeom>
          <a:ln w="63500" cmpd="thinThick">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descr="C:\Users\lberfield\Desktop\Book Plate\doorsca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35" t="4090" r="10679" b="5825"/>
          <a:stretch/>
        </p:blipFill>
        <p:spPr bwMode="auto">
          <a:xfrm>
            <a:off x="381000" y="1524000"/>
            <a:ext cx="1371601" cy="2006377"/>
          </a:xfrm>
          <a:prstGeom prst="rect">
            <a:avLst/>
          </a:prstGeom>
          <a:noFill/>
          <a:extLst>
            <a:ext uri="{909E8E84-426E-40DD-AFC4-6F175D3DCCD1}">
              <a14:hiddenFill xmlns:a14="http://schemas.microsoft.com/office/drawing/2010/main">
                <a:solidFill>
                  <a:srgbClr val="FFFFFF"/>
                </a:solidFill>
              </a14:hiddenFill>
            </a:ext>
          </a:extLst>
        </p:spPr>
      </p:pic>
      <p:sp>
        <p:nvSpPr>
          <p:cNvPr id="12" name="Subtitle 2"/>
          <p:cNvSpPr txBox="1">
            <a:spLocks/>
          </p:cNvSpPr>
          <p:nvPr/>
        </p:nvSpPr>
        <p:spPr>
          <a:xfrm>
            <a:off x="1414984" y="5317474"/>
            <a:ext cx="3690415" cy="62612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3000" b="1" i="0" u="none" strike="noStrike" kern="1200" cap="none" spc="0" normalizeH="0" baseline="0" noProof="0" dirty="0">
                <a:ln>
                  <a:noFill/>
                </a:ln>
                <a:solidFill>
                  <a:srgbClr val="A30046"/>
                </a:solidFill>
                <a:effectLst/>
                <a:uLnTx/>
                <a:uFillTx/>
                <a:latin typeface="Minion Pro" pitchFamily="18" charset="0"/>
                <a:ea typeface="+mn-ea"/>
                <a:cs typeface="+mn-cs"/>
              </a:rPr>
              <a:t>Loyola University</a:t>
            </a:r>
          </a:p>
        </p:txBody>
      </p:sp>
      <p:sp>
        <p:nvSpPr>
          <p:cNvPr id="7" name="Rectangle 6"/>
          <p:cNvSpPr/>
          <p:nvPr/>
        </p:nvSpPr>
        <p:spPr>
          <a:xfrm>
            <a:off x="1414984" y="5727588"/>
            <a:ext cx="4572000" cy="588623"/>
          </a:xfrm>
          <a:prstGeom prst="rect">
            <a:avLst/>
          </a:prstGeom>
        </p:spPr>
        <p:txBody>
          <a:bodyPr>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A30046"/>
                </a:solidFill>
                <a:effectLst/>
                <a:uLnTx/>
                <a:uFillTx/>
                <a:latin typeface="Minion Pro" pitchFamily="18" charset="0"/>
                <a:ea typeface="+mn-ea"/>
                <a:cs typeface="+mn-cs"/>
              </a:rPr>
              <a:t>Chicago Libraries</a:t>
            </a:r>
          </a:p>
        </p:txBody>
      </p:sp>
      <p:sp>
        <p:nvSpPr>
          <p:cNvPr id="2" name="TextBox 1"/>
          <p:cNvSpPr txBox="1"/>
          <p:nvPr/>
        </p:nvSpPr>
        <p:spPr>
          <a:xfrm>
            <a:off x="1831353" y="1919056"/>
            <a:ext cx="7157729" cy="280076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Small Steps to Becoming an Antiracist Educator: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Critical Information Literacy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lumMod val="50000"/>
                </a:prst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lumMod val="50000"/>
                </a:prst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50000"/>
                  </a:prstClr>
                </a:solidFill>
                <a:effectLst/>
                <a:uLnTx/>
                <a:uFillTx/>
                <a:latin typeface="Calibri"/>
                <a:ea typeface="+mn-ea"/>
                <a:cs typeface="+mn-cs"/>
              </a:rPr>
              <a:t>Niamh McGuigan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50000"/>
                  </a:prstClr>
                </a:solidFill>
                <a:effectLst/>
                <a:uLnTx/>
                <a:uFillTx/>
                <a:latin typeface="Calibri"/>
                <a:ea typeface="+mn-ea"/>
                <a:cs typeface="+mn-cs"/>
              </a:rPr>
              <a:t>Head of Research and Learning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50000"/>
                  </a:prstClr>
                </a:solidFill>
                <a:effectLst/>
                <a:uLnTx/>
                <a:uFillTx/>
                <a:latin typeface="Calibri"/>
                <a:ea typeface="+mn-ea"/>
                <a:cs typeface="+mn-cs"/>
              </a:rPr>
              <a:t>University Libraries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lumMod val="50000"/>
                </a:prstClr>
              </a:solidFill>
              <a:effectLst/>
              <a:uLnTx/>
              <a:uFillTx/>
              <a:latin typeface="Minion Pro"/>
              <a:ea typeface="+mn-ea"/>
              <a:cs typeface="+mn-cs"/>
            </a:endParaRPr>
          </a:p>
        </p:txBody>
      </p:sp>
    </p:spTree>
    <p:extLst>
      <p:ext uri="{BB962C8B-B14F-4D97-AF65-F5344CB8AC3E}">
        <p14:creationId xmlns:p14="http://schemas.microsoft.com/office/powerpoint/2010/main" val="755088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 name="Picture 5" descr="Picture 5"/>
          <p:cNvPicPr>
            <a:picLocks noChangeAspect="1"/>
          </p:cNvPicPr>
          <p:nvPr/>
        </p:nvPicPr>
        <p:blipFill>
          <a:blip r:embed="rId2"/>
          <a:srcRect l="21810" r="22771" b="13643"/>
          <a:stretch>
            <a:fillRect/>
          </a:stretch>
        </p:blipFill>
        <p:spPr>
          <a:xfrm>
            <a:off x="7772400" y="5439393"/>
            <a:ext cx="1140178" cy="1291384"/>
          </a:xfrm>
          <a:prstGeom prst="rect">
            <a:avLst/>
          </a:prstGeom>
          <a:ln w="12700">
            <a:miter lim="400000"/>
          </a:ln>
        </p:spPr>
      </p:pic>
      <p:sp>
        <p:nvSpPr>
          <p:cNvPr id="174" name="Straight Connector 15"/>
          <p:cNvSpPr/>
          <p:nvPr/>
        </p:nvSpPr>
        <p:spPr>
          <a:xfrm>
            <a:off x="0" y="5257800"/>
            <a:ext cx="9144001" cy="0"/>
          </a:xfrm>
          <a:prstGeom prst="line">
            <a:avLst/>
          </a:prstGeom>
          <a:ln w="63500">
            <a:solidFill>
              <a:srgbClr val="000000"/>
            </a:solidFill>
          </a:ln>
        </p:spPr>
        <p:txBody>
          <a:bodyPr lIns="45719" rIns="45719"/>
          <a:lstStyle/>
          <a:p>
            <a:endParaRPr/>
          </a:p>
        </p:txBody>
      </p:sp>
      <p:pic>
        <p:nvPicPr>
          <p:cNvPr id="175" name="Picture 2" descr="Picture 2"/>
          <p:cNvPicPr>
            <a:picLocks noChangeAspect="1"/>
          </p:cNvPicPr>
          <p:nvPr/>
        </p:nvPicPr>
        <p:blipFill>
          <a:blip r:embed="rId3"/>
          <a:srcRect l="1135" t="4090" r="10679" b="5825"/>
          <a:stretch>
            <a:fillRect/>
          </a:stretch>
        </p:blipFill>
        <p:spPr>
          <a:xfrm>
            <a:off x="380999" y="1524000"/>
            <a:ext cx="1371602" cy="2006377"/>
          </a:xfrm>
          <a:prstGeom prst="rect">
            <a:avLst/>
          </a:prstGeom>
          <a:ln w="12700">
            <a:miter lim="400000"/>
          </a:ln>
        </p:spPr>
      </p:pic>
      <p:sp>
        <p:nvSpPr>
          <p:cNvPr id="176" name="Subtitle 2"/>
          <p:cNvSpPr txBox="1"/>
          <p:nvPr/>
        </p:nvSpPr>
        <p:spPr>
          <a:xfrm>
            <a:off x="1326889" y="5630536"/>
            <a:ext cx="5295820" cy="548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defTabSz="914400">
              <a:defRPr sz="3000" b="1">
                <a:solidFill>
                  <a:srgbClr val="A30046"/>
                </a:solidFill>
                <a:latin typeface="Minion Pro"/>
                <a:ea typeface="Minion Pro"/>
                <a:cs typeface="Minion Pro"/>
                <a:sym typeface="Minion Pro"/>
              </a:defRPr>
            </a:lvl1pPr>
          </a:lstStyle>
          <a:p>
            <a:r>
              <a:t>Loyola University Chicago </a:t>
            </a:r>
          </a:p>
        </p:txBody>
      </p:sp>
      <p:sp>
        <p:nvSpPr>
          <p:cNvPr id="177" name="TextBox 1"/>
          <p:cNvSpPr txBox="1"/>
          <p:nvPr/>
        </p:nvSpPr>
        <p:spPr>
          <a:xfrm>
            <a:off x="1877072" y="1919055"/>
            <a:ext cx="6974792" cy="2301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defTabSz="914400">
              <a:defRPr sz="2800"/>
            </a:pPr>
            <a:r>
              <a:t>Small Steps to Becoming an Antiracist Educator:</a:t>
            </a:r>
          </a:p>
          <a:p>
            <a:pPr defTabSz="914400">
              <a:defRPr sz="2800"/>
            </a:pPr>
            <a:r>
              <a:t>Focus on Teaching and Learning</a:t>
            </a:r>
          </a:p>
          <a:p>
            <a:pPr defTabSz="914400">
              <a:defRPr sz="2800"/>
            </a:pPr>
            <a:r>
              <a:t>Spring 2021</a:t>
            </a:r>
          </a:p>
          <a:p>
            <a:pPr defTabSz="914400">
              <a:defRPr sz="2000">
                <a:solidFill>
                  <a:srgbClr val="808080"/>
                </a:solidFill>
              </a:defRPr>
            </a:pPr>
            <a:endParaRPr/>
          </a:p>
          <a:p>
            <a:pPr defTabSz="914400">
              <a:defRPr sz="2000">
                <a:solidFill>
                  <a:srgbClr val="808080"/>
                </a:solidFill>
              </a:defRPr>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3875" y="514350"/>
            <a:ext cx="7810500" cy="400109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a:ea typeface="+mn-ea"/>
                <a:cs typeface="+mn-cs"/>
              </a:rPr>
              <a:t>Some Definitions...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Ø"/>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Information literacy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Ø"/>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Critical pedagogy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Ø"/>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Anti-racist pedagogy</a:t>
            </a:r>
          </a:p>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Ø"/>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Ø"/>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Critical information literacy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Minion Pro" panose="02040503050201020203" charset="0"/>
              <a:ea typeface="+mn-ea"/>
              <a:cs typeface="+mn-cs"/>
            </a:endParaRPr>
          </a:p>
        </p:txBody>
      </p:sp>
    </p:spTree>
    <p:extLst>
      <p:ext uri="{BB962C8B-B14F-4D97-AF65-F5344CB8AC3E}">
        <p14:creationId xmlns:p14="http://schemas.microsoft.com/office/powerpoint/2010/main" val="23844242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3875" y="413989"/>
            <a:ext cx="7810500" cy="63401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Some Definitions...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Information literacy: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“Information literacy is the set of integrated abilities encompassing the reflective discovery of information, the understanding of how information is produced and valued, and the use of information in creating new knowledge and participating ethically in communities of learning.”</a:t>
            </a:r>
            <a:endParaRPr kumimoji="0" lang="en-US" sz="1800" b="0" i="0" u="none" strike="noStrike" kern="1200" cap="none" spc="0" normalizeH="0" baseline="0" noProof="0" dirty="0">
              <a:ln>
                <a:noFill/>
              </a:ln>
              <a:solidFill>
                <a:prstClr val="black"/>
              </a:solidFill>
              <a:effectLst/>
              <a:uLnTx/>
              <a:uFillTx/>
              <a:latin typeface="Minion Pro" panose="02040503050201020203"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inion Pro" panose="02040503050201020203" charset="0"/>
              <a:ea typeface="+mn-ea"/>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Association of College and Research Libraries, 2015</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Ø"/>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Critical pedagogy: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“Habits of thought, reading, writing, and speaking which go beneath surface meaning, first impressions, dominant myths, official</a:t>
            </a:r>
            <a:r>
              <a:rPr kumimoji="0" lang="en-US" sz="1800" b="0" i="1" u="none" strike="noStrike" kern="1200" cap="none" spc="0" normalizeH="0" baseline="0" noProof="0" dirty="0">
                <a:ln>
                  <a:noFill/>
                </a:ln>
                <a:solidFill>
                  <a:prstClr val="black"/>
                </a:solidFill>
                <a:effectLst/>
                <a:uLnTx/>
                <a:uFillTx/>
                <a:latin typeface="Calibri"/>
                <a:ea typeface="+mn-ea"/>
                <a:cs typeface="+mn-cs"/>
              </a:rPr>
              <a:t> </a:t>
            </a:r>
            <a:r>
              <a:rPr kumimoji="0" lang="en-US" sz="1800" b="0" i="0" u="none" strike="noStrike" kern="1200" cap="none" spc="0" normalizeH="0" baseline="0" noProof="0" dirty="0">
                <a:ln>
                  <a:noFill/>
                </a:ln>
                <a:solidFill>
                  <a:prstClr val="black"/>
                </a:solidFill>
                <a:effectLst/>
                <a:uLnTx/>
                <a:uFillTx/>
                <a:latin typeface="Calibri"/>
                <a:ea typeface="+mn-ea"/>
                <a:cs typeface="+mn-cs"/>
              </a:rPr>
              <a:t>pronouncements, traditional clichés, received wisdom, and mere opinions, to understand the deep meaning, root causes, social</a:t>
            </a:r>
            <a:r>
              <a:rPr kumimoji="0" lang="en-US" sz="1800" b="0" i="1" u="none" strike="noStrike" kern="1200" cap="none" spc="0" normalizeH="0" baseline="0" noProof="0" dirty="0">
                <a:ln>
                  <a:noFill/>
                </a:ln>
                <a:solidFill>
                  <a:prstClr val="black"/>
                </a:solidFill>
                <a:effectLst/>
                <a:uLnTx/>
                <a:uFillTx/>
                <a:latin typeface="Calibri"/>
                <a:ea typeface="+mn-ea"/>
                <a:cs typeface="+mn-cs"/>
              </a:rPr>
              <a:t> </a:t>
            </a:r>
            <a:r>
              <a:rPr kumimoji="0" lang="en-US" sz="1800" b="0" i="0" u="none" strike="noStrike" kern="1200" cap="none" spc="0" normalizeH="0" baseline="0" noProof="0" dirty="0">
                <a:ln>
                  <a:noFill/>
                </a:ln>
                <a:solidFill>
                  <a:prstClr val="black"/>
                </a:solidFill>
                <a:effectLst/>
                <a:uLnTx/>
                <a:uFillTx/>
                <a:latin typeface="Calibri"/>
                <a:ea typeface="+mn-ea"/>
                <a:cs typeface="+mn-cs"/>
              </a:rPr>
              <a:t>context, ideology, and personal consequences of any action, event, object, process, organization, experience, text, subject</a:t>
            </a:r>
            <a:r>
              <a:rPr kumimoji="0" lang="en-US" sz="1800" b="0" i="1" u="none" strike="noStrike" kern="1200" cap="none" spc="0" normalizeH="0" baseline="0" noProof="0" dirty="0">
                <a:ln>
                  <a:noFill/>
                </a:ln>
                <a:solidFill>
                  <a:prstClr val="black"/>
                </a:solidFill>
                <a:effectLst/>
                <a:uLnTx/>
                <a:uFillTx/>
                <a:latin typeface="Calibri"/>
                <a:ea typeface="+mn-ea"/>
                <a:cs typeface="+mn-cs"/>
              </a:rPr>
              <a:t> </a:t>
            </a:r>
            <a:r>
              <a:rPr kumimoji="0" lang="en-US" sz="1800" b="0" i="0" u="none" strike="noStrike" kern="1200" cap="none" spc="0" normalizeH="0" baseline="0" noProof="0" dirty="0">
                <a:ln>
                  <a:noFill/>
                </a:ln>
                <a:solidFill>
                  <a:prstClr val="black"/>
                </a:solidFill>
                <a:effectLst/>
                <a:uLnTx/>
                <a:uFillTx/>
                <a:latin typeface="Calibri"/>
                <a:ea typeface="+mn-ea"/>
                <a:cs typeface="+mn-cs"/>
              </a:rPr>
              <a:t>matter, policy, mass media, or discourse.”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Calibri"/>
                <a:ea typeface="+mn-ea"/>
                <a:cs typeface="+mn-cs"/>
              </a:rPr>
              <a:t>Ira Shor, 1997</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707286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3875" y="514350"/>
            <a:ext cx="7810500" cy="63094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Some Definitions...</a:t>
            </a:r>
          </a:p>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Ø"/>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Anti-racist pedagogy:</a:t>
            </a:r>
          </a:p>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Ø"/>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 pedagogical approach that reveals the structural inequalities within U.S. society, while fostering students’ critical analysis skills, as well as their critical self-reflection.”</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Columbia University Teaching and Learning Center, 2020</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Ø"/>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Critical information literacy:</a:t>
            </a:r>
          </a:p>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 focus on the social construction and cultural authority of knowledge; the political economies of knowledge ownership and control; and the development of local communities’ and cultures’ capacities to critique and construct knowledge.”</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Allan Luke and Crushla Kapitzke, 1999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Ø"/>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Minion Pro" panose="02040503050201020203" charset="0"/>
              <a:ea typeface="+mn-ea"/>
              <a:cs typeface="+mn-cs"/>
            </a:endParaRPr>
          </a:p>
        </p:txBody>
      </p:sp>
    </p:spTree>
    <p:extLst>
      <p:ext uri="{BB962C8B-B14F-4D97-AF65-F5344CB8AC3E}">
        <p14:creationId xmlns:p14="http://schemas.microsoft.com/office/powerpoint/2010/main" val="3985306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3875" y="514350"/>
            <a:ext cx="7810500" cy="686341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Critical Information Literacy and Anti-racist Pedagogy – What’s the connection?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itchFamily="2" charset="2"/>
              <a:buChar char="Ø"/>
              <a:tabLst/>
              <a:defRPr/>
            </a:pPr>
            <a:r>
              <a:rPr kumimoji="0" lang="en-US" altLang="en-US" sz="1800" b="0" i="0" u="none" strike="noStrike" kern="1200" cap="none" spc="0" normalizeH="0" baseline="0" noProof="0" dirty="0">
                <a:ln>
                  <a:noFill/>
                </a:ln>
                <a:solidFill>
                  <a:prstClr val="black"/>
                </a:solidFill>
                <a:effectLst/>
                <a:uLnTx/>
                <a:uFillTx/>
                <a:latin typeface="Calibri"/>
                <a:ea typeface="+mn-ea"/>
                <a:cs typeface="+mn-cs"/>
              </a:rPr>
              <a:t>Critical information literacy helps students to be better researchers and writers.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itchFamily="2" charset="2"/>
              <a:buChar char="Ø"/>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Critical information literacy also provides a pathway for empowering students to question and engage with knowledge sources.</a:t>
            </a:r>
          </a:p>
          <a:p>
            <a:pPr marL="342900" marR="0" lvl="0" indent="-342900" algn="l" defTabSz="457200" rtl="0" eaLnBrk="1" fontAlgn="auto" latinLnBrk="0" hangingPunct="1">
              <a:lnSpc>
                <a:spcPct val="100000"/>
              </a:lnSpc>
              <a:spcBef>
                <a:spcPts val="0"/>
              </a:spcBef>
              <a:spcAft>
                <a:spcPts val="0"/>
              </a:spcAft>
              <a:buClrTx/>
              <a:buSzTx/>
              <a:buFont typeface="Wingdings" pitchFamily="2" charset="2"/>
              <a:buChar char="Ø"/>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Wingdings" pitchFamily="2" charset="2"/>
              <a:buChar char="Ø"/>
              <a:tabLst/>
              <a:defRPr/>
            </a:pPr>
            <a:r>
              <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Structural racism and white supremacy are inherent in many aspects of publishing, academia, and libraries. </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Calibri"/>
                <a:ea typeface="+mn-ea"/>
                <a:cs typeface="+mn-cs"/>
                <a:hlinkClick r:id="rId2"/>
              </a:rPr>
              <a:t>https://www.sofiayleung.com/thoughts/how-lis-upholds-white-supremacy</a:t>
            </a:r>
            <a:r>
              <a:rPr kumimoji="0" lang="en-US" altLang="en-US" sz="14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Wingdings" pitchFamily="2" charset="2"/>
              <a:buChar char="Ø"/>
              <a:tabLst/>
              <a:defRPr/>
            </a:pPr>
            <a:r>
              <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Instruction tends to focus on shortcuts for “reliable” and “reputable” sources, without deeper consideration.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Wingdings" pitchFamily="2" charset="2"/>
              <a:buChar char="Ø"/>
              <a:tabLst/>
              <a:defRPr/>
            </a:pPr>
            <a:r>
              <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Critical information literacy can give students tools and agency to critique the authoritative sources they encounter in their coursework, and develop responsible ways of interacting with information.</a:t>
            </a:r>
          </a:p>
          <a:p>
            <a:pPr marL="342900" marR="0" lvl="0" indent="-342900" algn="l" defTabSz="457200" rtl="0" eaLnBrk="1" fontAlgn="auto" latinLnBrk="0" hangingPunct="1">
              <a:lnSpc>
                <a:spcPct val="100000"/>
              </a:lnSpc>
              <a:spcBef>
                <a:spcPts val="0"/>
              </a:spcBef>
              <a:spcAft>
                <a:spcPts val="0"/>
              </a:spcAft>
              <a:buClrTx/>
              <a:buSzTx/>
              <a:buFont typeface="Wingdings" pitchFamily="2" charset="2"/>
              <a:buChar char="Ø"/>
              <a:tabLst/>
              <a:defRPr/>
            </a:pPr>
            <a:endParaRPr kumimoji="0" lang="en-US" alt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inion Pro" panose="02040503050306020203" pitchFamily="18" charset="0"/>
                <a:ea typeface="+mn-ea"/>
                <a:cs typeface="+mn-cs"/>
              </a:rPr>
              <a:t> </a:t>
            </a:r>
            <a:endParaRPr kumimoji="0" lang="en-US" altLang="en-US" sz="1800" b="0" i="0" u="none" strike="noStrike" kern="1200" cap="none" spc="0" normalizeH="0" baseline="0" noProof="0" dirty="0">
              <a:ln>
                <a:noFill/>
              </a:ln>
              <a:solidFill>
                <a:prstClr val="black"/>
              </a:solidFill>
              <a:effectLst/>
              <a:uLnTx/>
              <a:uFillTx/>
              <a:latin typeface="Minion Pro" panose="02040503050201020203" charset="0"/>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altLang="en-US" sz="1800" b="0" i="0" u="none" strike="noStrike" kern="1200" cap="none" spc="0" normalizeH="0" baseline="0" noProof="0" dirty="0">
              <a:ln>
                <a:noFill/>
              </a:ln>
              <a:solidFill>
                <a:prstClr val="black"/>
              </a:solidFill>
              <a:effectLst/>
              <a:uLnTx/>
              <a:uFillTx/>
              <a:latin typeface="Minion Pro" panose="02040503050201020203" charset="0"/>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altLang="en-US" sz="1800" b="0" i="0" u="none" strike="noStrike" kern="1200" cap="none" spc="0" normalizeH="0" baseline="0" noProof="0" dirty="0">
              <a:ln>
                <a:noFill/>
              </a:ln>
              <a:solidFill>
                <a:prstClr val="black"/>
              </a:solidFill>
              <a:effectLst/>
              <a:uLnTx/>
              <a:uFillTx/>
              <a:latin typeface="Minion Pro" panose="02040503050201020203" charset="0"/>
              <a:ea typeface="+mn-ea"/>
              <a:cs typeface="+mn-cs"/>
            </a:endParaRPr>
          </a:p>
        </p:txBody>
      </p:sp>
    </p:spTree>
    <p:extLst>
      <p:ext uri="{BB962C8B-B14F-4D97-AF65-F5344CB8AC3E}">
        <p14:creationId xmlns:p14="http://schemas.microsoft.com/office/powerpoint/2010/main" val="16157355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83470"/>
            <a:ext cx="7810500" cy="172354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Source evaluation is a good place to start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inion Pro" panose="02040503050306020203" pitchFamily="18" charset="0"/>
                <a:ea typeface="+mn-ea"/>
                <a:cs typeface="+mn-cs"/>
              </a:rPr>
              <a:t> </a:t>
            </a:r>
            <a:endParaRPr kumimoji="0" lang="en-US" altLang="en-US" sz="1800" b="0" i="0" u="none" strike="noStrike" kern="1200" cap="none" spc="0" normalizeH="0" baseline="0" noProof="0" dirty="0">
              <a:ln>
                <a:noFill/>
              </a:ln>
              <a:solidFill>
                <a:prstClr val="black"/>
              </a:solidFill>
              <a:effectLst/>
              <a:uLnTx/>
              <a:uFillTx/>
              <a:latin typeface="Minion Pro" panose="02040503050201020203" charset="0"/>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altLang="en-US" sz="1800" b="0" i="0" u="none" strike="noStrike" kern="1200" cap="none" spc="0" normalizeH="0" baseline="0" noProof="0" dirty="0">
              <a:ln>
                <a:noFill/>
              </a:ln>
              <a:solidFill>
                <a:prstClr val="black"/>
              </a:solidFill>
              <a:effectLst/>
              <a:uLnTx/>
              <a:uFillTx/>
              <a:latin typeface="Minion Pro" panose="02040503050201020203" charset="0"/>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altLang="en-US" sz="1800" b="0" i="0" u="none" strike="noStrike" kern="1200" cap="none" spc="0" normalizeH="0" baseline="0" noProof="0" dirty="0">
              <a:ln>
                <a:noFill/>
              </a:ln>
              <a:solidFill>
                <a:prstClr val="black"/>
              </a:solidFill>
              <a:effectLst/>
              <a:uLnTx/>
              <a:uFillTx/>
              <a:latin typeface="Minion Pro" panose="02040503050201020203" charset="0"/>
              <a:ea typeface="+mn-ea"/>
              <a:cs typeface="+mn-cs"/>
            </a:endParaRPr>
          </a:p>
        </p:txBody>
      </p:sp>
      <p:pic>
        <p:nvPicPr>
          <p:cNvPr id="4" name="Picture 3"/>
          <p:cNvPicPr>
            <a:picLocks noChangeAspect="1"/>
          </p:cNvPicPr>
          <p:nvPr/>
        </p:nvPicPr>
        <p:blipFill>
          <a:blip r:embed="rId2"/>
          <a:stretch>
            <a:fillRect/>
          </a:stretch>
        </p:blipFill>
        <p:spPr>
          <a:xfrm>
            <a:off x="1675358" y="756114"/>
            <a:ext cx="7468642" cy="6106377"/>
          </a:xfrm>
          <a:prstGeom prst="rect">
            <a:avLst/>
          </a:prstGeom>
        </p:spPr>
      </p:pic>
      <p:sp>
        <p:nvSpPr>
          <p:cNvPr id="6" name="TextBox 5"/>
          <p:cNvSpPr txBox="1"/>
          <p:nvPr/>
        </p:nvSpPr>
        <p:spPr>
          <a:xfrm>
            <a:off x="0" y="6166624"/>
            <a:ext cx="3356517"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3"/>
              </a:rPr>
              <a:t>https://libguides.luc.edu/ucwr110/evaluate</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085324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3875" y="514350"/>
            <a:ext cx="7810500" cy="646330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Ways to Move Beyond Source Evaluation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32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base" latinLnBrk="0" hangingPunct="1">
              <a:lnSpc>
                <a:spcPct val="100000"/>
              </a:lnSpc>
              <a:spcBef>
                <a:spcPts val="0"/>
              </a:spcBef>
              <a:spcAft>
                <a:spcPts val="0"/>
              </a:spcAft>
              <a:buClrTx/>
              <a:buSzTx/>
              <a:buFont typeface="Wingdings" pitchFamily="2" charset="2"/>
              <a:buChar char="Ø"/>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Invite students to question and critique course materials through structured discussion and activities. </a:t>
            </a:r>
          </a:p>
          <a:p>
            <a:pPr marL="0" marR="0" lvl="0" indent="0" algn="l" defTabSz="457200"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base" latinLnBrk="0" hangingPunct="1">
              <a:lnSpc>
                <a:spcPct val="100000"/>
              </a:lnSpc>
              <a:spcBef>
                <a:spcPts val="0"/>
              </a:spcBef>
              <a:spcAft>
                <a:spcPts val="0"/>
              </a:spcAft>
              <a:buClrTx/>
              <a:buSzTx/>
              <a:buFont typeface="Wingdings" pitchFamily="2" charset="2"/>
              <a:buChar char="Ø"/>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Call attention to “perverse incentives” for researchers in your discipline.</a:t>
            </a:r>
          </a:p>
          <a:p>
            <a:pPr marL="0" marR="0" lvl="0" indent="0" algn="l" defTabSz="457200"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base" latinLnBrk="0" hangingPunct="1">
              <a:lnSpc>
                <a:spcPct val="100000"/>
              </a:lnSpc>
              <a:spcBef>
                <a:spcPts val="0"/>
              </a:spcBef>
              <a:spcAft>
                <a:spcPts val="0"/>
              </a:spcAft>
              <a:buClrTx/>
              <a:buSzTx/>
              <a:buFont typeface="Wingdings" pitchFamily="2" charset="2"/>
              <a:buChar char="Ø"/>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Consider the role of specialized vocabulary or of “correct” academic writing.</a:t>
            </a:r>
          </a:p>
          <a:p>
            <a:pPr marL="285750" marR="0" lvl="0" indent="-285750" algn="l" defTabSz="457200" rtl="0" eaLnBrk="1" fontAlgn="base" latinLnBrk="0" hangingPunct="1">
              <a:lnSpc>
                <a:spcPct val="100000"/>
              </a:lnSpc>
              <a:spcBef>
                <a:spcPts val="0"/>
              </a:spcBef>
              <a:spcAft>
                <a:spcPts val="0"/>
              </a:spcAft>
              <a:buClrTx/>
              <a:buSzTx/>
              <a:buFont typeface="Wingdings" pitchFamily="2" charset="2"/>
              <a:buChar char="Ø"/>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base" latinLnBrk="0" hangingPunct="1">
              <a:lnSpc>
                <a:spcPct val="100000"/>
              </a:lnSpc>
              <a:spcBef>
                <a:spcPts val="0"/>
              </a:spcBef>
              <a:spcAft>
                <a:spcPts val="0"/>
              </a:spcAft>
              <a:buClrTx/>
              <a:buSzTx/>
              <a:buFont typeface="Wingdings" pitchFamily="2" charset="2"/>
              <a:buChar char="Ø"/>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Discuss the role of authoritative sources in your discipline. Why are some sources considered authoritative in everyday life, but not in a works cited list?</a:t>
            </a:r>
          </a:p>
          <a:p>
            <a:pPr marL="285750" marR="0" lvl="0" indent="-285750" algn="l" defTabSz="457200" rtl="0" eaLnBrk="1" fontAlgn="base" latinLnBrk="0" hangingPunct="1">
              <a:lnSpc>
                <a:spcPct val="100000"/>
              </a:lnSpc>
              <a:spcBef>
                <a:spcPts val="0"/>
              </a:spcBef>
              <a:spcAft>
                <a:spcPts val="0"/>
              </a:spcAft>
              <a:buClrTx/>
              <a:buSzTx/>
              <a:buFont typeface="Wingdings" pitchFamily="2" charset="2"/>
              <a:buChar char="Ø"/>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base" latinLnBrk="0" hangingPunct="1">
              <a:lnSpc>
                <a:spcPct val="100000"/>
              </a:lnSpc>
              <a:spcBef>
                <a:spcPts val="0"/>
              </a:spcBef>
              <a:spcAft>
                <a:spcPts val="0"/>
              </a:spcAft>
              <a:buClrTx/>
              <a:buSzTx/>
              <a:buFont typeface="Wingdings" pitchFamily="2" charset="2"/>
              <a:buChar char="Ø"/>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Model the process of analyzing websites, online databases, and interfaces when doing research.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inion Pro" panose="02040503050306020203" pitchFamily="18" charset="0"/>
                <a:ea typeface="+mn-ea"/>
                <a:cs typeface="+mn-cs"/>
              </a:rPr>
              <a:t> </a:t>
            </a:r>
            <a:endParaRPr kumimoji="0" lang="en-US" altLang="en-US" sz="1800" b="0" i="0" u="none" strike="noStrike" kern="1200" cap="none" spc="0" normalizeH="0" baseline="0" noProof="0" dirty="0">
              <a:ln>
                <a:noFill/>
              </a:ln>
              <a:solidFill>
                <a:prstClr val="black"/>
              </a:solidFill>
              <a:effectLst/>
              <a:uLnTx/>
              <a:uFillTx/>
              <a:latin typeface="Minion Pro" panose="02040503050201020203" charset="0"/>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altLang="en-US" sz="1800" b="0" i="0" u="none" strike="noStrike" kern="1200" cap="none" spc="0" normalizeH="0" baseline="0" noProof="0" dirty="0">
              <a:ln>
                <a:noFill/>
              </a:ln>
              <a:solidFill>
                <a:prstClr val="black"/>
              </a:solidFill>
              <a:effectLst/>
              <a:uLnTx/>
              <a:uFillTx/>
              <a:latin typeface="Minion Pro" panose="02040503050201020203" charset="0"/>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altLang="en-US" sz="1800" b="0" i="0" u="none" strike="noStrike" kern="1200" cap="none" spc="0" normalizeH="0" baseline="0" noProof="0" dirty="0">
              <a:ln>
                <a:noFill/>
              </a:ln>
              <a:solidFill>
                <a:prstClr val="black"/>
              </a:solidFill>
              <a:effectLst/>
              <a:uLnTx/>
              <a:uFillTx/>
              <a:latin typeface="Minion Pro" panose="02040503050201020203" charset="0"/>
              <a:ea typeface="+mn-ea"/>
              <a:cs typeface="+mn-cs"/>
            </a:endParaRPr>
          </a:p>
        </p:txBody>
      </p:sp>
    </p:spTree>
    <p:extLst>
      <p:ext uri="{BB962C8B-B14F-4D97-AF65-F5344CB8AC3E}">
        <p14:creationId xmlns:p14="http://schemas.microsoft.com/office/powerpoint/2010/main" val="1828594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3875" y="413989"/>
            <a:ext cx="7810500" cy="680186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Some Activities to Try</a:t>
            </a:r>
          </a:p>
          <a:p>
            <a:pPr marL="285750" marR="0" lvl="0" indent="-285750" algn="l" defTabSz="457200" rtl="0" eaLnBrk="1" fontAlgn="base" latinLnBrk="0" hangingPunct="1">
              <a:lnSpc>
                <a:spcPct val="100000"/>
              </a:lnSpc>
              <a:spcBef>
                <a:spcPts val="0"/>
              </a:spcBef>
              <a:spcAft>
                <a:spcPts val="0"/>
              </a:spcAft>
              <a:buClrTx/>
              <a:buSzTx/>
              <a:buFont typeface="Wingdings" pitchFamily="2" charset="2"/>
              <a:buChar char="Ø"/>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News literacy </a:t>
            </a:r>
          </a:p>
          <a:p>
            <a:pPr marL="800100" marR="0" lvl="1" indent="-34290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Who writes a </a:t>
            </a:r>
            <a:r>
              <a:rPr kumimoji="0" lang="en-US" sz="1600" b="0" i="1" u="none" strike="noStrike" kern="1200" cap="none" spc="0" normalizeH="0" baseline="0" noProof="0" dirty="0">
                <a:ln>
                  <a:noFill/>
                </a:ln>
                <a:solidFill>
                  <a:prstClr val="black"/>
                </a:solidFill>
                <a:effectLst/>
                <a:uLnTx/>
                <a:uFillTx/>
                <a:latin typeface="Calibri"/>
                <a:ea typeface="+mn-ea"/>
                <a:cs typeface="+mn-cs"/>
              </a:rPr>
              <a:t>New York Times</a:t>
            </a:r>
            <a:r>
              <a:rPr kumimoji="0" lang="en-US" sz="1600" b="0" i="0" u="none" strike="noStrike" kern="1200" cap="none" spc="0" normalizeH="0" baseline="0" noProof="0" dirty="0">
                <a:ln>
                  <a:noFill/>
                </a:ln>
                <a:solidFill>
                  <a:prstClr val="black"/>
                </a:solidFill>
                <a:effectLst/>
                <a:uLnTx/>
                <a:uFillTx/>
                <a:latin typeface="Calibri"/>
                <a:ea typeface="+mn-ea"/>
                <a:cs typeface="+mn-cs"/>
              </a:rPr>
              <a:t> op-ed, and why?</a:t>
            </a:r>
          </a:p>
          <a:p>
            <a:pPr marL="457200" marR="0" lvl="1" indent="0" algn="l" defTabSz="457200" rtl="0" eaLnBrk="1" fontAlgn="base"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Authority trivia</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Assign groups to find the answer to questions about popular culture, and explain why the source of their answer is authoritative.</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Ask them to do same with questions related to your course content, and compare the experiences.</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Extended annotated bibliographies </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For each source listed, find another source that cites the original source.</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What did you learn?</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Mapping scholarly networks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List all of the authors cited in a work and gather basic information such as institutional affiliation, gender, educational background, mode of research, etc.  </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Discuss your findings? Where do you see a lack of diversity? How might that impact the research? Who has been left out of the conversation?</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Social life of scholarship</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Read a scholarly article, paired with a blog post, podcast, twitter thread, or news or magazine article about the research. </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What light do these other modes of communication shed on the original research?</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altLang="en-US" sz="1800" b="0" i="0" u="none" strike="noStrike" kern="1200" cap="none" spc="0" normalizeH="0" baseline="0" noProof="0" dirty="0">
              <a:ln>
                <a:noFill/>
              </a:ln>
              <a:solidFill>
                <a:prstClr val="black"/>
              </a:solidFill>
              <a:effectLst/>
              <a:uLnTx/>
              <a:uFillTx/>
              <a:latin typeface="Minion Pro" panose="02040503050201020203" charset="0"/>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altLang="en-US" sz="1800" b="0" i="0" u="none" strike="noStrike" kern="1200" cap="none" spc="0" normalizeH="0" baseline="0" noProof="0" dirty="0">
              <a:ln>
                <a:noFill/>
              </a:ln>
              <a:solidFill>
                <a:prstClr val="black"/>
              </a:solidFill>
              <a:effectLst/>
              <a:uLnTx/>
              <a:uFillTx/>
              <a:latin typeface="Minion Pro" panose="02040503050201020203" charset="0"/>
              <a:ea typeface="+mn-ea"/>
              <a:cs typeface="+mn-cs"/>
            </a:endParaRPr>
          </a:p>
        </p:txBody>
      </p:sp>
    </p:spTree>
    <p:extLst>
      <p:ext uri="{BB962C8B-B14F-4D97-AF65-F5344CB8AC3E}">
        <p14:creationId xmlns:p14="http://schemas.microsoft.com/office/powerpoint/2010/main" val="22983568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3875" y="413989"/>
            <a:ext cx="7810500" cy="67403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Resources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CORE Method for Source Evaluation</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Terri Artemchik, Emily Cukier, Anthony Morgano</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2"/>
              </a:rPr>
              <a:t>https://libguides.luc.edu/ucwr110/evaluate</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1" u="none" strike="noStrike" kern="1200" cap="none" spc="0" normalizeH="0" baseline="0" noProof="0" dirty="0">
                <a:ln>
                  <a:noFill/>
                </a:ln>
                <a:solidFill>
                  <a:prstClr val="black"/>
                </a:solidFill>
                <a:effectLst/>
                <a:uLnTx/>
                <a:uFillTx/>
                <a:latin typeface="Calibri"/>
                <a:ea typeface="+mn-ea"/>
                <a:cs typeface="+mn-cs"/>
              </a:rPr>
              <a:t>Critical library pedagogy handbook. Volume 1, Essays and workbook activities</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400" b="0" i="0" u="none" strike="noStrike" kern="1200" cap="none" spc="0" normalizeH="0" baseline="0" noProof="0" dirty="0">
                <a:ln>
                  <a:noFill/>
                </a:ln>
                <a:solidFill>
                  <a:prstClr val="black"/>
                </a:solidFill>
                <a:effectLst/>
                <a:uLnTx/>
                <a:uFillTx/>
                <a:latin typeface="Calibri"/>
                <a:ea typeface="+mn-ea"/>
                <a:cs typeface="+mn-cs"/>
              </a:rPr>
              <a:t>Nicole </a:t>
            </a:r>
            <a:r>
              <a:rPr kumimoji="0" lang="es-ES" sz="1400" b="0" i="0" u="none" strike="noStrike" kern="1200" cap="none" spc="0" normalizeH="0" baseline="0" noProof="0" dirty="0" err="1">
                <a:ln>
                  <a:noFill/>
                </a:ln>
                <a:solidFill>
                  <a:prstClr val="black"/>
                </a:solidFill>
                <a:effectLst/>
                <a:uLnTx/>
                <a:uFillTx/>
                <a:latin typeface="Calibri"/>
                <a:ea typeface="+mn-ea"/>
                <a:cs typeface="+mn-cs"/>
              </a:rPr>
              <a:t>Pagowsky</a:t>
            </a:r>
            <a:r>
              <a:rPr kumimoji="0" lang="es-ES" sz="1400" b="0" i="0" u="none" strike="noStrike" kern="1200" cap="none" spc="0" normalizeH="0" baseline="0" noProof="0" dirty="0">
                <a:ln>
                  <a:noFill/>
                </a:ln>
                <a:solidFill>
                  <a:prstClr val="black"/>
                </a:solidFill>
                <a:effectLst/>
                <a:uLnTx/>
                <a:uFillTx/>
                <a:latin typeface="Calibri"/>
                <a:ea typeface="+mn-ea"/>
                <a:cs typeface="+mn-cs"/>
              </a:rPr>
              <a:t> and Kelly McElroy</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3"/>
              </a:rPr>
              <a:t>https://luc.primo.exlibrisgroup.com/discovery/fulldisplay?docid=alma99213818412902506&amp;context=L&amp;vid=01LUC_INST:01LUC&amp;search_scope=MyInst_and_CI&amp;tab=Everything&amp;lang=en</a:t>
            </a:r>
            <a:r>
              <a:rPr kumimoji="0" lang="en-US" sz="1400" b="0" i="0" u="none" strike="noStrike" kern="1200" cap="none" spc="0" normalizeH="0" baseline="0" noProof="0" dirty="0">
                <a:ln>
                  <a:noFill/>
                </a:ln>
                <a:solidFill>
                  <a:prstClr val="black"/>
                </a:solidFill>
                <a:effectLst/>
                <a:uLnTx/>
                <a:uFillTx/>
                <a:latin typeface="Calibri"/>
                <a:ea typeface="+mn-ea"/>
                <a:cs typeface="+mn-cs"/>
              </a:rPr>
              <a:t>  (Loyola affiliation required)</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1" u="none" strike="noStrike" kern="1200" cap="none" spc="0" normalizeH="0" baseline="0" noProof="0" dirty="0">
                <a:ln>
                  <a:noFill/>
                </a:ln>
                <a:solidFill>
                  <a:prstClr val="black"/>
                </a:solidFill>
                <a:effectLst/>
                <a:uLnTx/>
                <a:uFillTx/>
                <a:latin typeface="Calibri"/>
                <a:ea typeface="+mn-ea"/>
                <a:cs typeface="+mn-cs"/>
              </a:rPr>
              <a:t>Critical library pedagogy handbook. Volume 1, Essays and workbook activities</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400" b="0" i="0" u="none" strike="noStrike" kern="1200" cap="none" spc="0" normalizeH="0" baseline="0" noProof="0" dirty="0">
                <a:ln>
                  <a:noFill/>
                </a:ln>
                <a:solidFill>
                  <a:prstClr val="black"/>
                </a:solidFill>
                <a:effectLst/>
                <a:uLnTx/>
                <a:uFillTx/>
                <a:latin typeface="Calibri"/>
                <a:ea typeface="+mn-ea"/>
                <a:cs typeface="+mn-cs"/>
              </a:rPr>
              <a:t>Nicole </a:t>
            </a:r>
            <a:r>
              <a:rPr kumimoji="0" lang="es-ES" sz="1400" b="0" i="0" u="none" strike="noStrike" kern="1200" cap="none" spc="0" normalizeH="0" baseline="0" noProof="0" dirty="0" err="1">
                <a:ln>
                  <a:noFill/>
                </a:ln>
                <a:solidFill>
                  <a:prstClr val="black"/>
                </a:solidFill>
                <a:effectLst/>
                <a:uLnTx/>
                <a:uFillTx/>
                <a:latin typeface="Calibri"/>
                <a:ea typeface="+mn-ea"/>
                <a:cs typeface="+mn-cs"/>
              </a:rPr>
              <a:t>Pagowsky</a:t>
            </a:r>
            <a:r>
              <a:rPr kumimoji="0" lang="es-ES" sz="1400" b="0" i="0" u="none" strike="noStrike" kern="1200" cap="none" spc="0" normalizeH="0" baseline="0" noProof="0" dirty="0">
                <a:ln>
                  <a:noFill/>
                </a:ln>
                <a:solidFill>
                  <a:prstClr val="black"/>
                </a:solidFill>
                <a:effectLst/>
                <a:uLnTx/>
                <a:uFillTx/>
                <a:latin typeface="Calibri"/>
                <a:ea typeface="+mn-ea"/>
                <a:cs typeface="+mn-cs"/>
              </a:rPr>
              <a:t> and Kelly McElroy</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https://luc.primo.exlibrisgroup.com/discovery/fulldisplay?docid=alma99213818412802506&amp;context=L&amp;vid=01LUC_INST:01LUC&amp;search_scope=MyInst_and_CI&amp;tab=Everything&amp;lang=en</a:t>
            </a:r>
            <a:r>
              <a:rPr kumimoji="0" lang="en-US" sz="1400" b="0" i="0" u="none" strike="noStrike" kern="1200" cap="none" spc="0" normalizeH="0" baseline="0" noProof="0" dirty="0">
                <a:ln>
                  <a:noFill/>
                </a:ln>
                <a:solidFill>
                  <a:prstClr val="black"/>
                </a:solidFill>
                <a:effectLst/>
                <a:uLnTx/>
                <a:uFillTx/>
                <a:latin typeface="Calibri"/>
                <a:ea typeface="+mn-ea"/>
                <a:cs typeface="+mn-cs"/>
              </a:rPr>
              <a:t> (Loyola affiliation required)</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Framework for Information Literacy in Higher Education</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Association of College and Research Libraries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5"/>
              </a:rPr>
              <a:t>http://www.ala.org/acrl/standards/ilframework</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How LIS Upholds White Supremacy (And What To Do About It)</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Sofia Leung, ALA CORE Forum presentation</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Calibri"/>
                <a:ea typeface="+mn-ea"/>
                <a:cs typeface="+mn-cs"/>
                <a:hlinkClick r:id="rId6"/>
              </a:rPr>
              <a:t>https://www.sofiayleung.com/thoughts/how-lis-upholds-white-supremacy</a:t>
            </a:r>
            <a:r>
              <a:rPr kumimoji="0" lang="en-US" altLang="en-US" sz="1400" b="0" i="0" u="none" strike="noStrike" kern="1200" cap="none" spc="0" normalizeH="0" baseline="0" noProof="0" dirty="0">
                <a:ln>
                  <a:noFill/>
                </a:ln>
                <a:solidFill>
                  <a:prstClr val="black"/>
                </a:solidFill>
                <a:effectLst/>
                <a:uLnTx/>
                <a:uFillTx/>
                <a:latin typeface="Calibri"/>
                <a:ea typeface="+mn-ea"/>
                <a:cs typeface="+mn-cs"/>
              </a:rPr>
              <a:t> </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14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Calibri"/>
                <a:ea typeface="+mn-ea"/>
                <a:cs typeface="+mn-cs"/>
              </a:rPr>
              <a:t>Request teaching help from the University Libraries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Calibri"/>
                <a:ea typeface="+mn-ea"/>
                <a:cs typeface="+mn-cs"/>
                <a:hlinkClick r:id="rId7"/>
              </a:rPr>
              <a:t>http://libraries.luc.edu/instruction_request</a:t>
            </a:r>
            <a:r>
              <a:rPr kumimoji="0" lang="en-US" altLang="en-US" sz="1400" b="0" i="0" u="none" strike="noStrike" kern="1200" cap="none" spc="0" normalizeH="0" baseline="0" noProof="0" dirty="0">
                <a:ln>
                  <a:noFill/>
                </a:ln>
                <a:solidFill>
                  <a:prstClr val="black"/>
                </a:solidFill>
                <a:effectLst/>
                <a:uLnTx/>
                <a:uFillTx/>
                <a:latin typeface="Calibri"/>
                <a:ea typeface="+mn-ea"/>
                <a:cs typeface="+mn-cs"/>
              </a:rPr>
              <a:t> </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1800" b="0" i="0" u="none" strike="noStrike" kern="1200" cap="none" spc="0" normalizeH="0" baseline="0" noProof="0" dirty="0">
              <a:ln>
                <a:noFill/>
              </a:ln>
              <a:solidFill>
                <a:prstClr val="black"/>
              </a:solidFill>
              <a:effectLst/>
              <a:uLnTx/>
              <a:uFillTx/>
              <a:latin typeface="Minion Pro" panose="02040503050201020203" charset="0"/>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altLang="en-US" sz="1800" b="0" i="0" u="none" strike="noStrike" kern="1200" cap="none" spc="0" normalizeH="0" baseline="0" noProof="0" dirty="0">
              <a:ln>
                <a:noFill/>
              </a:ln>
              <a:solidFill>
                <a:prstClr val="black"/>
              </a:solidFill>
              <a:effectLst/>
              <a:uLnTx/>
              <a:uFillTx/>
              <a:latin typeface="Minion Pro" panose="02040503050201020203" charset="0"/>
              <a:ea typeface="+mn-ea"/>
              <a:cs typeface="+mn-cs"/>
            </a:endParaRPr>
          </a:p>
        </p:txBody>
      </p:sp>
    </p:spTree>
    <p:extLst>
      <p:ext uri="{BB962C8B-B14F-4D97-AF65-F5344CB8AC3E}">
        <p14:creationId xmlns:p14="http://schemas.microsoft.com/office/powerpoint/2010/main" val="1510459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1810" r="22771" b="13644"/>
          <a:stretch/>
        </p:blipFill>
        <p:spPr>
          <a:xfrm>
            <a:off x="7772400" y="5439394"/>
            <a:ext cx="1140177" cy="1291383"/>
          </a:xfrm>
          <a:prstGeom prst="rect">
            <a:avLst/>
          </a:prstGeom>
        </p:spPr>
      </p:pic>
      <p:sp>
        <p:nvSpPr>
          <p:cNvPr id="5" name="Rectangle 4"/>
          <p:cNvSpPr/>
          <p:nvPr/>
        </p:nvSpPr>
        <p:spPr>
          <a:xfrm>
            <a:off x="1524000" y="6246181"/>
            <a:ext cx="431051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Minion Pro" pitchFamily="18" charset="0"/>
                <a:ea typeface="+mn-ea"/>
                <a:cs typeface="+mn-cs"/>
              </a:rPr>
              <a:t> Knowledge in your grasp</a:t>
            </a:r>
          </a:p>
        </p:txBody>
      </p:sp>
      <p:cxnSp>
        <p:nvCxnSpPr>
          <p:cNvPr id="16" name="Straight Connector 15"/>
          <p:cNvCxnSpPr/>
          <p:nvPr/>
        </p:nvCxnSpPr>
        <p:spPr>
          <a:xfrm>
            <a:off x="0" y="5257800"/>
            <a:ext cx="9144000" cy="0"/>
          </a:xfrm>
          <a:prstGeom prst="line">
            <a:avLst/>
          </a:prstGeom>
          <a:ln w="63500" cmpd="thinThick">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descr="C:\Users\lberfield\Desktop\Book Plate\doorsca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35" t="4090" r="10679" b="5825"/>
          <a:stretch/>
        </p:blipFill>
        <p:spPr bwMode="auto">
          <a:xfrm>
            <a:off x="381000" y="1524000"/>
            <a:ext cx="1371601" cy="2006377"/>
          </a:xfrm>
          <a:prstGeom prst="rect">
            <a:avLst/>
          </a:prstGeom>
          <a:noFill/>
          <a:extLst>
            <a:ext uri="{909E8E84-426E-40DD-AFC4-6F175D3DCCD1}">
              <a14:hiddenFill xmlns:a14="http://schemas.microsoft.com/office/drawing/2010/main">
                <a:solidFill>
                  <a:srgbClr val="FFFFFF"/>
                </a:solidFill>
              </a14:hiddenFill>
            </a:ext>
          </a:extLst>
        </p:spPr>
      </p:pic>
      <p:sp>
        <p:nvSpPr>
          <p:cNvPr id="12" name="Subtitle 2"/>
          <p:cNvSpPr txBox="1">
            <a:spLocks/>
          </p:cNvSpPr>
          <p:nvPr/>
        </p:nvSpPr>
        <p:spPr>
          <a:xfrm>
            <a:off x="1414984" y="5317474"/>
            <a:ext cx="3690415" cy="62612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3000" b="1" i="0" u="none" strike="noStrike" kern="1200" cap="none" spc="0" normalizeH="0" baseline="0" noProof="0" dirty="0">
                <a:ln>
                  <a:noFill/>
                </a:ln>
                <a:solidFill>
                  <a:srgbClr val="A30046"/>
                </a:solidFill>
                <a:effectLst/>
                <a:uLnTx/>
                <a:uFillTx/>
                <a:latin typeface="Minion Pro" pitchFamily="18" charset="0"/>
                <a:ea typeface="+mn-ea"/>
                <a:cs typeface="+mn-cs"/>
              </a:rPr>
              <a:t>Loyola University</a:t>
            </a:r>
          </a:p>
        </p:txBody>
      </p:sp>
      <p:sp>
        <p:nvSpPr>
          <p:cNvPr id="7" name="Rectangle 6"/>
          <p:cNvSpPr/>
          <p:nvPr/>
        </p:nvSpPr>
        <p:spPr>
          <a:xfrm>
            <a:off x="1414984" y="5727588"/>
            <a:ext cx="4572000" cy="588623"/>
          </a:xfrm>
          <a:prstGeom prst="rect">
            <a:avLst/>
          </a:prstGeom>
        </p:spPr>
        <p:txBody>
          <a:bodyPr>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A30046"/>
                </a:solidFill>
                <a:effectLst/>
                <a:uLnTx/>
                <a:uFillTx/>
                <a:latin typeface="Minion Pro" pitchFamily="18" charset="0"/>
                <a:ea typeface="+mn-ea"/>
                <a:cs typeface="+mn-cs"/>
              </a:rPr>
              <a:t>Chicago Libraries</a:t>
            </a:r>
          </a:p>
        </p:txBody>
      </p:sp>
      <p:sp>
        <p:nvSpPr>
          <p:cNvPr id="2" name="TextBox 1"/>
          <p:cNvSpPr txBox="1"/>
          <p:nvPr/>
        </p:nvSpPr>
        <p:spPr>
          <a:xfrm>
            <a:off x="2066926" y="1557106"/>
            <a:ext cx="8260400"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Minion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Thank you!</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lumMod val="50000"/>
                </a:prstClr>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Contact your presenter, Niamh McGuigan,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with questions and comments.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hlinkClick r:id="" action="ppaction://noaction"/>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hlinkClick r:id="" action="ppaction://noaction"/>
              </a:rPr>
              <a:t>nmcguigan@luc.edu</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lumMod val="50000"/>
                </a:prstClr>
              </a:solidFill>
              <a:effectLst/>
              <a:uLnTx/>
              <a:uFillTx/>
              <a:latin typeface="Minion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lumMod val="50000"/>
                </a:prstClr>
              </a:solidFill>
              <a:effectLst/>
              <a:uLnTx/>
              <a:uFillTx/>
              <a:latin typeface="Minion Pro"/>
              <a:ea typeface="+mn-ea"/>
              <a:cs typeface="+mn-cs"/>
            </a:endParaRPr>
          </a:p>
        </p:txBody>
      </p:sp>
    </p:spTree>
    <p:extLst>
      <p:ext uri="{BB962C8B-B14F-4D97-AF65-F5344CB8AC3E}">
        <p14:creationId xmlns:p14="http://schemas.microsoft.com/office/powerpoint/2010/main" val="2733994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TextBox 1"/>
          <p:cNvSpPr txBox="1"/>
          <p:nvPr/>
        </p:nvSpPr>
        <p:spPr>
          <a:xfrm>
            <a:off x="569594" y="514349"/>
            <a:ext cx="7719062" cy="6581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600" b="1"/>
            </a:pPr>
            <a:r>
              <a:t>Outline</a:t>
            </a:r>
          </a:p>
          <a:p>
            <a:pPr>
              <a:defRPr sz="1400"/>
            </a:pPr>
            <a:endParaRPr/>
          </a:p>
          <a:p>
            <a:pPr marL="285750" indent="-285750">
              <a:buSzPct val="100000"/>
              <a:buChar char="➢"/>
              <a:defRPr sz="2400" i="1"/>
            </a:pPr>
            <a:r>
              <a:t>The Antiracist Educator</a:t>
            </a:r>
          </a:p>
          <a:p>
            <a:pPr lvl="1"/>
            <a:r>
              <a:t>Carla Madeleine Kupe, Esq.</a:t>
            </a:r>
          </a:p>
          <a:p>
            <a:r>
              <a:t>	Director, Professional Identity Formation Program</a:t>
            </a:r>
          </a:p>
          <a:p>
            <a:r>
              <a:t>	Loyola University School of Law</a:t>
            </a:r>
          </a:p>
          <a:p>
            <a:pPr lvl="1">
              <a:defRPr sz="2400"/>
            </a:pPr>
            <a:endParaRPr/>
          </a:p>
          <a:p>
            <a:pPr marL="285750" indent="-285750">
              <a:buSzPct val="100000"/>
              <a:buChar char="➢"/>
              <a:defRPr sz="2400" i="1"/>
            </a:pPr>
            <a:r>
              <a:t>Redesigning Your Course, Step by Step</a:t>
            </a:r>
          </a:p>
          <a:p>
            <a:pPr lvl="1"/>
            <a:r>
              <a:t>Mary Byrn</a:t>
            </a:r>
          </a:p>
          <a:p>
            <a:pPr lvl="1"/>
            <a:r>
              <a:t>Associate Professor</a:t>
            </a:r>
          </a:p>
          <a:p>
            <a:pPr lvl="1"/>
            <a:r>
              <a:t>Marcella Niehoff School of Nursing</a:t>
            </a:r>
          </a:p>
          <a:p>
            <a:pPr>
              <a:defRPr sz="2400"/>
            </a:pPr>
            <a:endParaRPr/>
          </a:p>
          <a:p>
            <a:pPr marL="285750" indent="-285750">
              <a:buSzPct val="100000"/>
              <a:buChar char="➢"/>
              <a:defRPr sz="2400" i="1"/>
            </a:pPr>
            <a:r>
              <a:t>Critical Information Literacy</a:t>
            </a:r>
          </a:p>
          <a:p>
            <a:pPr lvl="1"/>
            <a:r>
              <a:t>Niamh McGuigan</a:t>
            </a:r>
          </a:p>
          <a:p>
            <a:pPr lvl="1"/>
            <a:r>
              <a:t>Head of Research and Learning</a:t>
            </a:r>
          </a:p>
          <a:p>
            <a:pPr lvl="1"/>
            <a:r>
              <a:t>University Libraries</a:t>
            </a:r>
          </a:p>
          <a:p>
            <a:pPr lvl="1">
              <a:defRPr i="1"/>
            </a:pPr>
            <a:endParaRPr/>
          </a:p>
          <a:p>
            <a:pPr marL="285750" indent="-285750">
              <a:buSzPct val="100000"/>
              <a:buChar char="➢"/>
              <a:defRPr sz="2400"/>
            </a:pPr>
            <a:r>
              <a:t>Discussion</a:t>
            </a:r>
          </a:p>
          <a:p>
            <a:pPr lvl="1"/>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Why Does It Matter?"/>
          <p:cNvSpPr txBox="1">
            <a:spLocks noGrp="1"/>
          </p:cNvSpPr>
          <p:nvPr>
            <p:ph type="title"/>
          </p:nvPr>
        </p:nvSpPr>
        <p:spPr>
          <a:xfrm>
            <a:off x="234946" y="1104900"/>
            <a:ext cx="21971004" cy="4648200"/>
          </a:xfrm>
          <a:prstGeom prst="rect">
            <a:avLst/>
          </a:prstGeom>
        </p:spPr>
        <p:txBody>
          <a:bodyPr lIns="50800" tIns="50800" rIns="50800" bIns="50800"/>
          <a:lstStyle>
            <a:lvl1pPr defTabSz="2438338">
              <a:lnSpc>
                <a:spcPct val="80000"/>
              </a:lnSpc>
              <a:defRPr sz="6300" cap="none" spc="-126">
                <a:solidFill>
                  <a:srgbClr val="000000"/>
                </a:solidFill>
                <a:latin typeface="+mn-lt"/>
                <a:ea typeface="+mn-ea"/>
                <a:cs typeface="+mn-cs"/>
                <a:sym typeface="Calibri"/>
              </a:defRPr>
            </a:lvl1pPr>
          </a:lstStyle>
          <a:p>
            <a:r>
              <a:t>Why Does It Matter?</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You As An Educator"/>
          <p:cNvSpPr txBox="1">
            <a:spLocks noGrp="1"/>
          </p:cNvSpPr>
          <p:nvPr>
            <p:ph type="title"/>
          </p:nvPr>
        </p:nvSpPr>
        <p:spPr>
          <a:xfrm>
            <a:off x="308840" y="789940"/>
            <a:ext cx="22015220" cy="673993"/>
          </a:xfrm>
          <a:prstGeom prst="rect">
            <a:avLst/>
          </a:prstGeom>
        </p:spPr>
        <p:txBody>
          <a:bodyPr lIns="50800" tIns="50800" rIns="50800" bIns="50800" anchor="t"/>
          <a:lstStyle>
            <a:lvl1pPr defTabSz="2438338">
              <a:lnSpc>
                <a:spcPct val="80000"/>
              </a:lnSpc>
              <a:defRPr sz="3900" cap="none" spc="-78">
                <a:solidFill>
                  <a:srgbClr val="000000"/>
                </a:solidFill>
                <a:latin typeface="+mn-lt"/>
                <a:ea typeface="+mn-ea"/>
                <a:cs typeface="+mn-cs"/>
                <a:sym typeface="Calibri"/>
              </a:defRPr>
            </a:lvl1pPr>
          </a:lstStyle>
          <a:p>
            <a:r>
              <a:t>You As An Educator</a:t>
            </a:r>
          </a:p>
        </p:txBody>
      </p:sp>
      <p:sp>
        <p:nvSpPr>
          <p:cNvPr id="184" name="The educator strives to help each student realize his or her potential as a worthy and effective member of society.…"/>
          <p:cNvSpPr txBox="1"/>
          <p:nvPr/>
        </p:nvSpPr>
        <p:spPr>
          <a:xfrm>
            <a:off x="439731" y="2097612"/>
            <a:ext cx="8264538" cy="15014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180473" indent="-180473">
              <a:buSzPct val="100000"/>
              <a:buChar char="•"/>
            </a:pPr>
            <a:r>
              <a:t>The educator strives to help each student realize his or her potential as a worthy and effective member of society. </a:t>
            </a:r>
          </a:p>
          <a:p>
            <a:endParaRPr/>
          </a:p>
          <a:p>
            <a:pPr marL="180473" indent="-180473">
              <a:buSzPct val="100000"/>
              <a:buChar char="•"/>
            </a:pPr>
            <a:r>
              <a:t>The educator therefore works to stimulate the spirit of inquiry, the acquisition of knowledge and understanding, and the thoughtful formulation of worthy goals.</a:t>
            </a:r>
          </a:p>
        </p:txBody>
      </p:sp>
      <p:sp>
        <p:nvSpPr>
          <p:cNvPr id="185" name="Source: Code of Ethics, Principle I, National Education Association"/>
          <p:cNvSpPr txBox="1"/>
          <p:nvPr/>
        </p:nvSpPr>
        <p:spPr>
          <a:xfrm>
            <a:off x="982927" y="5410200"/>
            <a:ext cx="6215843" cy="3330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t>Source: Code of Ethics, Principle I, National Education Association </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You As An Educator"/>
          <p:cNvSpPr txBox="1">
            <a:spLocks noGrp="1"/>
          </p:cNvSpPr>
          <p:nvPr>
            <p:ph type="title"/>
          </p:nvPr>
        </p:nvSpPr>
        <p:spPr>
          <a:xfrm>
            <a:off x="308840" y="789940"/>
            <a:ext cx="22015220" cy="673993"/>
          </a:xfrm>
          <a:prstGeom prst="rect">
            <a:avLst/>
          </a:prstGeom>
        </p:spPr>
        <p:txBody>
          <a:bodyPr lIns="50800" tIns="50800" rIns="50800" bIns="50800" anchor="t"/>
          <a:lstStyle>
            <a:lvl1pPr defTabSz="2438338">
              <a:lnSpc>
                <a:spcPct val="80000"/>
              </a:lnSpc>
              <a:defRPr sz="3900" cap="none" spc="-78">
                <a:solidFill>
                  <a:srgbClr val="000000"/>
                </a:solidFill>
                <a:latin typeface="+mn-lt"/>
                <a:ea typeface="+mn-ea"/>
                <a:cs typeface="+mn-cs"/>
                <a:sym typeface="Calibri"/>
              </a:defRPr>
            </a:lvl1pPr>
          </a:lstStyle>
          <a:p>
            <a:r>
              <a:t>You As An Educator</a:t>
            </a:r>
          </a:p>
        </p:txBody>
      </p:sp>
      <p:sp>
        <p:nvSpPr>
          <p:cNvPr id="188" name="In fulfillment of the obligation to the student, the educator—…"/>
          <p:cNvSpPr txBox="1"/>
          <p:nvPr/>
        </p:nvSpPr>
        <p:spPr>
          <a:xfrm>
            <a:off x="405582" y="1513825"/>
            <a:ext cx="7370533" cy="44224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In fulfillment of the obligation to the student, the educator—</a:t>
            </a:r>
          </a:p>
          <a:p>
            <a:endParaRPr/>
          </a:p>
          <a:p>
            <a:pPr lvl="1"/>
            <a:r>
              <a:t>3. Shall not deliberately suppress or distort subject matter relevant to the student's progress.</a:t>
            </a:r>
          </a:p>
          <a:p>
            <a:pPr lvl="1"/>
            <a:r>
              <a:t>4. Shall make reasonable effort to protect the student from conditions harmful to learning or to health and safety.</a:t>
            </a:r>
          </a:p>
          <a:p>
            <a:pPr lvl="1"/>
            <a:r>
              <a:t>5. Shall not intentionally expose the student to embarrassment or disparagement.</a:t>
            </a:r>
          </a:p>
          <a:p>
            <a:pPr lvl="1"/>
            <a:r>
              <a:t>6. Shall not on the basis of race, color, creed, sex, national origin, marital status, political or religious beliefs, family, social or cultural background, or sexual orientation, unfairly—</a:t>
            </a:r>
          </a:p>
          <a:p>
            <a:pPr lvl="1"/>
            <a:endParaRPr/>
          </a:p>
          <a:p>
            <a:pPr marL="748631" lvl="1" indent="-240631">
              <a:buSzPct val="100000"/>
              <a:buAutoNum type="romanLcParenBoth"/>
            </a:pPr>
            <a:r>
              <a:t> Exclude any student from participation in any program</a:t>
            </a:r>
          </a:p>
          <a:p>
            <a:pPr marL="748631" lvl="1" indent="-240631">
              <a:buSzPct val="100000"/>
              <a:buAutoNum type="romanLcParenBoth"/>
            </a:pPr>
            <a:r>
              <a:t>Deny benefits to any student</a:t>
            </a:r>
          </a:p>
          <a:p>
            <a:pPr marL="748631" lvl="1" indent="-240631">
              <a:buSzPct val="100000"/>
              <a:buAutoNum type="romanLcParenBoth"/>
            </a:pPr>
            <a:r>
              <a:t>Grant any advantage to any student</a:t>
            </a:r>
          </a:p>
        </p:txBody>
      </p:sp>
      <p:sp>
        <p:nvSpPr>
          <p:cNvPr id="189" name="Source: Code of Ethics, Principle I, National Education Association"/>
          <p:cNvSpPr txBox="1"/>
          <p:nvPr/>
        </p:nvSpPr>
        <p:spPr>
          <a:xfrm>
            <a:off x="419445" y="6207322"/>
            <a:ext cx="6215842" cy="3330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t>Source: Code of Ethics, Principle I, National Education Association </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You As Faculty At Loyola University Chicago"/>
          <p:cNvSpPr txBox="1">
            <a:spLocks noGrp="1"/>
          </p:cNvSpPr>
          <p:nvPr>
            <p:ph type="title"/>
          </p:nvPr>
        </p:nvSpPr>
        <p:spPr>
          <a:xfrm>
            <a:off x="308840" y="789940"/>
            <a:ext cx="22015220" cy="673993"/>
          </a:xfrm>
          <a:prstGeom prst="rect">
            <a:avLst/>
          </a:prstGeom>
        </p:spPr>
        <p:txBody>
          <a:bodyPr lIns="50800" tIns="50800" rIns="50800" bIns="50800" anchor="t"/>
          <a:lstStyle>
            <a:lvl1pPr defTabSz="2438338">
              <a:lnSpc>
                <a:spcPct val="80000"/>
              </a:lnSpc>
              <a:defRPr sz="3900" cap="none" spc="-78">
                <a:solidFill>
                  <a:srgbClr val="000000"/>
                </a:solidFill>
                <a:latin typeface="+mn-lt"/>
                <a:ea typeface="+mn-ea"/>
                <a:cs typeface="+mn-cs"/>
                <a:sym typeface="Calibri"/>
              </a:defRPr>
            </a:lvl1pPr>
          </a:lstStyle>
          <a:p>
            <a:r>
              <a:t>You As Faculty At Loyola University Chicago</a:t>
            </a:r>
          </a:p>
        </p:txBody>
      </p:sp>
      <p:sp>
        <p:nvSpPr>
          <p:cNvPr id="192" name="Loyola School of Law’s Revised Mission is…"/>
          <p:cNvSpPr txBox="1"/>
          <p:nvPr/>
        </p:nvSpPr>
        <p:spPr>
          <a:xfrm>
            <a:off x="508053" y="1857412"/>
            <a:ext cx="8289617" cy="38382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rPr b="1"/>
              <a:t>Loyola School of Law’s Revised Mission</a:t>
            </a:r>
            <a:r>
              <a:t> is</a:t>
            </a:r>
          </a:p>
          <a:p>
            <a:endParaRPr/>
          </a:p>
          <a:p>
            <a:pPr marL="180473" indent="-180473">
              <a:buSzPct val="100000"/>
              <a:buChar char="•"/>
            </a:pPr>
            <a:r>
              <a:t>to educate students to be responsible and compassionate lawyers, judges and law-related leaders in an increasingly diverse and interdependent world;</a:t>
            </a:r>
          </a:p>
          <a:p>
            <a:endParaRPr/>
          </a:p>
          <a:p>
            <a:pPr marL="180473" indent="-180473">
              <a:buSzPct val="100000"/>
              <a:buChar char="•"/>
            </a:pPr>
            <a:r>
              <a:t>to prepare graduates who will be ethical advocates for justice and equity, who will lead efforts to dismantle the legal, economic, political, and social structures that generate and sustain racism, and all forms of oppression, and who will advance a rule of law that promotes social justice; and</a:t>
            </a:r>
          </a:p>
          <a:p>
            <a:endParaRPr/>
          </a:p>
          <a:p>
            <a:pPr marL="180473" indent="-180473">
              <a:buSzPct val="100000"/>
              <a:buChar char="•"/>
            </a:pPr>
            <a:r>
              <a:t>to contribute to a deeper understanding of law, legal institutions and systems of oppression through a commitment to transformation, intersectionality, and anti-subordination in our teaching, research, scholarship, and public service.</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You As An Institutional Ambassador"/>
          <p:cNvSpPr txBox="1">
            <a:spLocks noGrp="1"/>
          </p:cNvSpPr>
          <p:nvPr>
            <p:ph type="title"/>
          </p:nvPr>
        </p:nvSpPr>
        <p:spPr>
          <a:xfrm>
            <a:off x="308840" y="789940"/>
            <a:ext cx="22015220" cy="673993"/>
          </a:xfrm>
          <a:prstGeom prst="rect">
            <a:avLst/>
          </a:prstGeom>
        </p:spPr>
        <p:txBody>
          <a:bodyPr lIns="50800" tIns="50800" rIns="50800" bIns="50800" anchor="t"/>
          <a:lstStyle>
            <a:lvl1pPr defTabSz="2438338">
              <a:lnSpc>
                <a:spcPct val="80000"/>
              </a:lnSpc>
              <a:defRPr sz="3900" cap="none" spc="-78">
                <a:solidFill>
                  <a:srgbClr val="000000"/>
                </a:solidFill>
                <a:latin typeface="+mn-lt"/>
                <a:ea typeface="+mn-ea"/>
                <a:cs typeface="+mn-cs"/>
                <a:sym typeface="Calibri"/>
              </a:defRPr>
            </a:lvl1pPr>
          </a:lstStyle>
          <a:p>
            <a:r>
              <a:t>You As An Institutional Ambassador</a:t>
            </a:r>
          </a:p>
        </p:txBody>
      </p:sp>
      <p:sp>
        <p:nvSpPr>
          <p:cNvPr id="195" name="Whether you are tenured or not, your conduct has an effect on the bottom line and the reputation of Loyola…"/>
          <p:cNvSpPr txBox="1"/>
          <p:nvPr/>
        </p:nvSpPr>
        <p:spPr>
          <a:xfrm>
            <a:off x="418748" y="2379664"/>
            <a:ext cx="7785340" cy="15014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180473" indent="-180473">
              <a:buSzPct val="100000"/>
              <a:buChar char="•"/>
            </a:pPr>
            <a:r>
              <a:t>Whether you are tenured or not, your conduct has an effect on the bottom line and the reputation of Loyola</a:t>
            </a:r>
          </a:p>
          <a:p>
            <a:endParaRPr/>
          </a:p>
          <a:p>
            <a:pPr marL="180473" indent="-180473">
              <a:buSzPct val="100000"/>
              <a:buChar char="•"/>
            </a:pPr>
            <a:r>
              <a:t>Your conduct will have an impact on your own reputation in your professional and potentially your personal life </a:t>
            </a:r>
          </a:p>
        </p:txBody>
      </p:sp>
    </p:spTree>
  </p:cSld>
  <p:clrMapOvr>
    <a:masterClrMapping/>
  </p:clrMapOvr>
  <p:transition spd="med"/>
</p:sld>
</file>

<file path=ppt/theme/theme1.xml><?xml version="1.0" encoding="utf-8"?>
<a:theme xmlns:a="http://schemas.openxmlformats.org/drawingml/2006/main" name="Library tutorial slide3_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2652</Words>
  <Application>Microsoft Office PowerPoint</Application>
  <PresentationFormat>On-screen Show (4:3)</PresentationFormat>
  <Paragraphs>319</Paragraphs>
  <Slides>38</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Minion Pro</vt:lpstr>
      <vt:lpstr>Myriad Pro</vt:lpstr>
      <vt:lpstr>Arial</vt:lpstr>
      <vt:lpstr>Times New Roman</vt:lpstr>
      <vt:lpstr>Calibri</vt:lpstr>
      <vt:lpstr>Wingdings</vt:lpstr>
      <vt:lpstr>Library tutorial slide3_1</vt:lpstr>
      <vt:lpstr>PowerPoint Presentation</vt:lpstr>
      <vt:lpstr>PowerPoint Presentation</vt:lpstr>
      <vt:lpstr>PowerPoint Presentation</vt:lpstr>
      <vt:lpstr>PowerPoint Presentation</vt:lpstr>
      <vt:lpstr>Why Does It Matter?</vt:lpstr>
      <vt:lpstr>You As An Educator</vt:lpstr>
      <vt:lpstr>You As An Educator</vt:lpstr>
      <vt:lpstr>You As Faculty At Loyola University Chicago</vt:lpstr>
      <vt:lpstr>You As An Institutional Ambassador</vt:lpstr>
      <vt:lpstr>Privilege of Teaching  vs.  Reality of Harm</vt:lpstr>
      <vt:lpstr>Balancing Benefit versus Impact</vt:lpstr>
      <vt:lpstr>The UIC/John Marshall Example</vt:lpstr>
      <vt:lpstr>Introspection &amp;  Active Awareness </vt:lpstr>
      <vt:lpstr>What Makes You “You”?</vt:lpstr>
      <vt:lpstr>This Is You</vt:lpstr>
      <vt:lpstr>This Is You As an Educator</vt:lpstr>
      <vt:lpstr>This Is You As a Part of A System</vt:lpstr>
      <vt:lpstr>Key Take-Aways</vt:lpstr>
      <vt:lpstr>Staying Aware and Being Mindful</vt:lpstr>
      <vt:lpstr>Self-Care/Awareness</vt:lpstr>
      <vt:lpstr>Self-Care/Awareness</vt:lpstr>
      <vt:lpstr>Mary Byrn, PhD, RN</vt:lpstr>
      <vt:lpstr>First Steps</vt:lpstr>
      <vt:lpstr>Second Step</vt:lpstr>
      <vt:lpstr>Biggest Changes</vt:lpstr>
      <vt:lpstr>Feedback from Students</vt:lpstr>
      <vt:lpstr>Changes for Spring Semester</vt:lpstr>
      <vt:lpstr>Workload and personal reflection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cp:revision>
  <dcterms:created xsi:type="dcterms:W3CDTF">2021-01-12T19:54:32Z</dcterms:created>
  <dcterms:modified xsi:type="dcterms:W3CDTF">2021-01-15T13:50:27Z</dcterms:modified>
</cp:coreProperties>
</file>